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Garet Bold" charset="1" panose="00000000000000000000"/>
      <p:regular r:id="rId28"/>
    </p:embeddedFont>
    <p:embeddedFont>
      <p:font typeface="Garet" charset="1" panose="00000000000000000000"/>
      <p:regular r:id="rId29"/>
    </p:embeddedFont>
    <p:embeddedFont>
      <p:font typeface="Poppins" charset="1" panose="00000500000000000000"/>
      <p:regular r:id="rId30"/>
    </p:embeddedFont>
    <p:embeddedFont>
      <p:font typeface="Mokoto"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7.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jpeg" Type="http://schemas.openxmlformats.org/officeDocument/2006/relationships/image"/><Relationship Id="rId12" Target="../media/image15.jpeg" Type="http://schemas.openxmlformats.org/officeDocument/2006/relationships/image"/><Relationship Id="rId13" Target="../media/image16.jpe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40.png" Type="http://schemas.openxmlformats.org/officeDocument/2006/relationships/image"/><Relationship Id="rId5"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7.pn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26" t="0" r="-610" b="-18484"/>
            </a:stretch>
          </a:blipFill>
        </p:spPr>
      </p:sp>
      <p:sp>
        <p:nvSpPr>
          <p:cNvPr name="Freeform 3" id="3"/>
          <p:cNvSpPr/>
          <p:nvPr/>
        </p:nvSpPr>
        <p:spPr>
          <a:xfrm flipH="false" flipV="false" rot="0">
            <a:off x="14904823" y="-898106"/>
            <a:ext cx="4404437" cy="5655778"/>
          </a:xfrm>
          <a:custGeom>
            <a:avLst/>
            <a:gdLst/>
            <a:ahLst/>
            <a:cxnLst/>
            <a:rect r="r" b="b" t="t" l="l"/>
            <a:pathLst>
              <a:path h="5655778" w="4404437">
                <a:moveTo>
                  <a:pt x="0" y="0"/>
                </a:moveTo>
                <a:lnTo>
                  <a:pt x="4404437" y="0"/>
                </a:lnTo>
                <a:lnTo>
                  <a:pt x="4404437" y="5655778"/>
                </a:lnTo>
                <a:lnTo>
                  <a:pt x="0" y="5655778"/>
                </a:lnTo>
                <a:lnTo>
                  <a:pt x="0" y="0"/>
                </a:lnTo>
                <a:close/>
              </a:path>
            </a:pathLst>
          </a:custGeom>
          <a:blipFill>
            <a:blip r:embed="rId3"/>
            <a:stretch>
              <a:fillRect l="0" t="0" r="0" b="0"/>
            </a:stretch>
          </a:blipFill>
        </p:spPr>
      </p:sp>
      <p:sp>
        <p:nvSpPr>
          <p:cNvPr name="Freeform 4" id="4"/>
          <p:cNvSpPr/>
          <p:nvPr/>
        </p:nvSpPr>
        <p:spPr>
          <a:xfrm flipH="true" flipV="false" rot="0">
            <a:off x="15998318" y="9036632"/>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6551518" y="9036632"/>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940130" y="1825008"/>
            <a:ext cx="11969590" cy="5292562"/>
          </a:xfrm>
          <a:prstGeom prst="rect">
            <a:avLst/>
          </a:prstGeom>
        </p:spPr>
        <p:txBody>
          <a:bodyPr anchor="t" rtlCol="false" tIns="0" lIns="0" bIns="0" rIns="0">
            <a:spAutoFit/>
          </a:bodyPr>
          <a:lstStyle/>
          <a:p>
            <a:pPr algn="ctr">
              <a:lnSpc>
                <a:spcPts val="7000"/>
              </a:lnSpc>
            </a:pPr>
            <a:r>
              <a:rPr lang="en-US" b="true" sz="5000">
                <a:solidFill>
                  <a:srgbClr val="F6E0F5"/>
                </a:solidFill>
                <a:latin typeface="Garet Bold"/>
                <a:ea typeface="Garet Bold"/>
                <a:cs typeface="Garet Bold"/>
                <a:sym typeface="Garet Bold"/>
              </a:rPr>
              <a:t>"SISTEM DEEP LEARNING UNTUK PEMBERSIHAN DAN KLASIFIKASI GAMBAR TOMAT MENGGUNAKAN KOMBINASI DENOISING AUTOENCODER DAN CNN"</a:t>
            </a:r>
          </a:p>
          <a:p>
            <a:pPr algn="ctr">
              <a:lnSpc>
                <a:spcPts val="7000"/>
              </a:lnSpc>
              <a:spcBef>
                <a:spcPct val="0"/>
              </a:spcBef>
            </a:pPr>
          </a:p>
        </p:txBody>
      </p:sp>
      <p:sp>
        <p:nvSpPr>
          <p:cNvPr name="TextBox 7" id="7"/>
          <p:cNvSpPr txBox="true"/>
          <p:nvPr/>
        </p:nvSpPr>
        <p:spPr>
          <a:xfrm rot="0">
            <a:off x="6740078" y="9068720"/>
            <a:ext cx="6648304" cy="446771"/>
          </a:xfrm>
          <a:prstGeom prst="rect">
            <a:avLst/>
          </a:prstGeom>
        </p:spPr>
        <p:txBody>
          <a:bodyPr anchor="t" rtlCol="false" tIns="0" lIns="0" bIns="0" rIns="0">
            <a:spAutoFit/>
          </a:bodyPr>
          <a:lstStyle/>
          <a:p>
            <a:pPr algn="ctr">
              <a:lnSpc>
                <a:spcPts val="3727"/>
              </a:lnSpc>
              <a:spcBef>
                <a:spcPct val="0"/>
              </a:spcBef>
            </a:pPr>
            <a:r>
              <a:rPr lang="en-US" sz="2662" spc="2130">
                <a:solidFill>
                  <a:srgbClr val="F6E0F5"/>
                </a:solidFill>
                <a:latin typeface="Garet"/>
                <a:ea typeface="Garet"/>
                <a:cs typeface="Garet"/>
                <a:sym typeface="Garet"/>
              </a:rPr>
              <a:t>DEEP LEARNING</a:t>
            </a:r>
          </a:p>
        </p:txBody>
      </p:sp>
      <p:sp>
        <p:nvSpPr>
          <p:cNvPr name="TextBox 8" id="8"/>
          <p:cNvSpPr txBox="true"/>
          <p:nvPr/>
        </p:nvSpPr>
        <p:spPr>
          <a:xfrm rot="0">
            <a:off x="1028700" y="9076733"/>
            <a:ext cx="4787162" cy="448283"/>
          </a:xfrm>
          <a:prstGeom prst="rect">
            <a:avLst/>
          </a:prstGeom>
        </p:spPr>
        <p:txBody>
          <a:bodyPr anchor="t" rtlCol="false" tIns="0" lIns="0" bIns="0" rIns="0">
            <a:spAutoFit/>
          </a:bodyPr>
          <a:lstStyle/>
          <a:p>
            <a:pPr algn="l">
              <a:lnSpc>
                <a:spcPts val="3640"/>
              </a:lnSpc>
              <a:spcBef>
                <a:spcPct val="0"/>
              </a:spcBef>
            </a:pPr>
            <a:r>
              <a:rPr lang="en-US" sz="2600">
                <a:solidFill>
                  <a:srgbClr val="F6E0F5"/>
                </a:solidFill>
                <a:latin typeface="Garet"/>
                <a:ea typeface="Garet"/>
                <a:cs typeface="Garet"/>
                <a:sym typeface="Garet"/>
              </a:rPr>
              <a:t>KELOMPOK 2</a:t>
            </a:r>
          </a:p>
        </p:txBody>
      </p:sp>
      <p:sp>
        <p:nvSpPr>
          <p:cNvPr name="Freeform 9" id="9"/>
          <p:cNvSpPr/>
          <p:nvPr/>
        </p:nvSpPr>
        <p:spPr>
          <a:xfrm flipH="false" flipV="false" rot="-7384997">
            <a:off x="-594215" y="-1991275"/>
            <a:ext cx="4404437" cy="5655778"/>
          </a:xfrm>
          <a:custGeom>
            <a:avLst/>
            <a:gdLst/>
            <a:ahLst/>
            <a:cxnLst/>
            <a:rect r="r" b="b" t="t" l="l"/>
            <a:pathLst>
              <a:path h="5655778" w="4404437">
                <a:moveTo>
                  <a:pt x="0" y="0"/>
                </a:moveTo>
                <a:lnTo>
                  <a:pt x="4404437" y="0"/>
                </a:lnTo>
                <a:lnTo>
                  <a:pt x="4404437" y="5655777"/>
                </a:lnTo>
                <a:lnTo>
                  <a:pt x="0" y="5655777"/>
                </a:lnTo>
                <a:lnTo>
                  <a:pt x="0" y="0"/>
                </a:lnTo>
                <a:close/>
              </a:path>
            </a:pathLst>
          </a:custGeom>
          <a:blipFill>
            <a:blip r:embed="rId3"/>
            <a:stretch>
              <a:fillRect l="0" t="0" r="0" b="0"/>
            </a:stretch>
          </a:blipFill>
        </p:spPr>
      </p:sp>
      <p:sp>
        <p:nvSpPr>
          <p:cNvPr name="TextBox 10" id="10"/>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6552500" y="-593495"/>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Freeform 10" id="10"/>
          <p:cNvSpPr/>
          <p:nvPr/>
        </p:nvSpPr>
        <p:spPr>
          <a:xfrm flipH="true" flipV="false" rot="0">
            <a:off x="-697275" y="763076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Freeform 11" id="11"/>
          <p:cNvSpPr/>
          <p:nvPr/>
        </p:nvSpPr>
        <p:spPr>
          <a:xfrm flipH="false" flipV="false" rot="0">
            <a:off x="5684808" y="5763910"/>
            <a:ext cx="320992" cy="320992"/>
          </a:xfrm>
          <a:custGeom>
            <a:avLst/>
            <a:gdLst/>
            <a:ahLst/>
            <a:cxnLst/>
            <a:rect r="r" b="b" t="t" l="l"/>
            <a:pathLst>
              <a:path h="320992" w="320992">
                <a:moveTo>
                  <a:pt x="0" y="0"/>
                </a:moveTo>
                <a:lnTo>
                  <a:pt x="320992" y="0"/>
                </a:lnTo>
                <a:lnTo>
                  <a:pt x="320992" y="320993"/>
                </a:lnTo>
                <a:lnTo>
                  <a:pt x="0" y="3209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422961" y="2629120"/>
            <a:ext cx="6651240" cy="4957078"/>
            <a:chOff x="0" y="0"/>
            <a:chExt cx="8868320" cy="6609438"/>
          </a:xfrm>
        </p:grpSpPr>
        <p:grpSp>
          <p:nvGrpSpPr>
            <p:cNvPr name="Group 13" id="13"/>
            <p:cNvGrpSpPr/>
            <p:nvPr/>
          </p:nvGrpSpPr>
          <p:grpSpPr>
            <a:xfrm rot="0">
              <a:off x="0" y="0"/>
              <a:ext cx="6395862" cy="811788"/>
              <a:chOff x="0" y="0"/>
              <a:chExt cx="3201916" cy="406400"/>
            </a:xfrm>
          </p:grpSpPr>
          <p:sp>
            <p:nvSpPr>
              <p:cNvPr name="Freeform 14" id="14"/>
              <p:cNvSpPr/>
              <p:nvPr/>
            </p:nvSpPr>
            <p:spPr>
              <a:xfrm flipH="false" flipV="false" rot="0">
                <a:off x="0" y="0"/>
                <a:ext cx="3201916" cy="406400"/>
              </a:xfrm>
              <a:custGeom>
                <a:avLst/>
                <a:gdLst/>
                <a:ahLst/>
                <a:cxnLst/>
                <a:rect r="r" b="b" t="t" l="l"/>
                <a:pathLst>
                  <a:path h="406400" w="3201916">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5" id="15"/>
              <p:cNvSpPr txBox="true"/>
              <p:nvPr/>
            </p:nvSpPr>
            <p:spPr>
              <a:xfrm>
                <a:off x="0" y="47625"/>
                <a:ext cx="3201916" cy="358775"/>
              </a:xfrm>
              <a:prstGeom prst="rect">
                <a:avLst/>
              </a:prstGeom>
            </p:spPr>
            <p:txBody>
              <a:bodyPr anchor="ctr" rtlCol="false" tIns="50800" lIns="50800" bIns="50800" rIns="50800"/>
              <a:lstStyle/>
              <a:p>
                <a:pPr algn="ctr">
                  <a:lnSpc>
                    <a:spcPts val="2425"/>
                  </a:lnSpc>
                </a:pPr>
              </a:p>
            </p:txBody>
          </p:sp>
        </p:grpSp>
        <p:sp>
          <p:nvSpPr>
            <p:cNvPr name="TextBox 16" id="16"/>
            <p:cNvSpPr txBox="true"/>
            <p:nvPr/>
          </p:nvSpPr>
          <p:spPr>
            <a:xfrm rot="0">
              <a:off x="476250" y="100068"/>
              <a:ext cx="3605485" cy="536646"/>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Speckle Noise</a:t>
              </a:r>
            </a:p>
          </p:txBody>
        </p:sp>
        <p:sp>
          <p:nvSpPr>
            <p:cNvPr name="TextBox 17" id="17"/>
            <p:cNvSpPr txBox="true"/>
            <p:nvPr/>
          </p:nvSpPr>
          <p:spPr>
            <a:xfrm rot="0">
              <a:off x="476250" y="1205488"/>
              <a:ext cx="8392070" cy="1451897"/>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Noise berbentuk bintik acak yang muncul karena gangguan multiplicative, sering muncul pada gambar radar atau medis.</a:t>
              </a:r>
            </a:p>
          </p:txBody>
        </p:sp>
        <p:sp>
          <p:nvSpPr>
            <p:cNvPr name="Freeform 18" id="18"/>
            <p:cNvSpPr/>
            <p:nvPr/>
          </p:nvSpPr>
          <p:spPr>
            <a:xfrm flipH="false" flipV="false" rot="0">
              <a:off x="5503282" y="190500"/>
              <a:ext cx="427990" cy="427990"/>
            </a:xfrm>
            <a:custGeom>
              <a:avLst/>
              <a:gdLst/>
              <a:ahLst/>
              <a:cxnLst/>
              <a:rect r="r" b="b" t="t" l="l"/>
              <a:pathLst>
                <a:path h="427990" w="427990">
                  <a:moveTo>
                    <a:pt x="0" y="0"/>
                  </a:moveTo>
                  <a:lnTo>
                    <a:pt x="427990" y="0"/>
                  </a:lnTo>
                  <a:lnTo>
                    <a:pt x="427990" y="427990"/>
                  </a:lnTo>
                  <a:lnTo>
                    <a:pt x="0" y="4279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0" y="3456680"/>
              <a:ext cx="6395862" cy="811788"/>
              <a:chOff x="0" y="0"/>
              <a:chExt cx="3201916" cy="406400"/>
            </a:xfrm>
          </p:grpSpPr>
          <p:sp>
            <p:nvSpPr>
              <p:cNvPr name="Freeform 20" id="20"/>
              <p:cNvSpPr/>
              <p:nvPr/>
            </p:nvSpPr>
            <p:spPr>
              <a:xfrm flipH="false" flipV="false" rot="0">
                <a:off x="0" y="0"/>
                <a:ext cx="3201916" cy="406400"/>
              </a:xfrm>
              <a:custGeom>
                <a:avLst/>
                <a:gdLst/>
                <a:ahLst/>
                <a:cxnLst/>
                <a:rect r="r" b="b" t="t" l="l"/>
                <a:pathLst>
                  <a:path h="406400" w="3201916">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21" id="21"/>
              <p:cNvSpPr txBox="true"/>
              <p:nvPr/>
            </p:nvSpPr>
            <p:spPr>
              <a:xfrm>
                <a:off x="0" y="47625"/>
                <a:ext cx="3201916" cy="358775"/>
              </a:xfrm>
              <a:prstGeom prst="rect">
                <a:avLst/>
              </a:prstGeom>
            </p:spPr>
            <p:txBody>
              <a:bodyPr anchor="ctr" rtlCol="false" tIns="50800" lIns="50800" bIns="50800" rIns="50800"/>
              <a:lstStyle/>
              <a:p>
                <a:pPr algn="ctr">
                  <a:lnSpc>
                    <a:spcPts val="2425"/>
                  </a:lnSpc>
                </a:pPr>
              </a:p>
            </p:txBody>
          </p:sp>
        </p:grpSp>
        <p:sp>
          <p:nvSpPr>
            <p:cNvPr name="TextBox 22" id="22"/>
            <p:cNvSpPr txBox="true"/>
            <p:nvPr/>
          </p:nvSpPr>
          <p:spPr>
            <a:xfrm rot="0">
              <a:off x="476250" y="3556748"/>
              <a:ext cx="3605485" cy="536646"/>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Poisson Noise</a:t>
              </a:r>
            </a:p>
          </p:txBody>
        </p:sp>
        <p:sp>
          <p:nvSpPr>
            <p:cNvPr name="TextBox 23" id="23"/>
            <p:cNvSpPr txBox="true"/>
            <p:nvPr/>
          </p:nvSpPr>
          <p:spPr>
            <a:xfrm rot="0">
              <a:off x="476250" y="4662169"/>
              <a:ext cx="8392070" cy="1947269"/>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Noise yang muncul dari fluktuasi jumlah partikel cahaya (photon) saat pengambilan gambar, umum pada sensor kamera dalam kondisi cahaya rendah.</a:t>
              </a:r>
            </a:p>
          </p:txBody>
        </p:sp>
        <p:sp>
          <p:nvSpPr>
            <p:cNvPr name="Freeform 24" id="24"/>
            <p:cNvSpPr/>
            <p:nvPr/>
          </p:nvSpPr>
          <p:spPr>
            <a:xfrm flipH="false" flipV="false" rot="0">
              <a:off x="5503282" y="3647180"/>
              <a:ext cx="427990" cy="427990"/>
            </a:xfrm>
            <a:custGeom>
              <a:avLst/>
              <a:gdLst/>
              <a:ahLst/>
              <a:cxnLst/>
              <a:rect r="r" b="b" t="t" l="l"/>
              <a:pathLst>
                <a:path h="427990" w="427990">
                  <a:moveTo>
                    <a:pt x="0" y="0"/>
                  </a:moveTo>
                  <a:lnTo>
                    <a:pt x="427990" y="0"/>
                  </a:lnTo>
                  <a:lnTo>
                    <a:pt x="427990" y="427990"/>
                  </a:lnTo>
                  <a:lnTo>
                    <a:pt x="0" y="4279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25" id="25"/>
          <p:cNvSpPr/>
          <p:nvPr/>
        </p:nvSpPr>
        <p:spPr>
          <a:xfrm flipH="false" flipV="false" rot="0">
            <a:off x="8681394" y="2320502"/>
            <a:ext cx="3348441" cy="2659977"/>
          </a:xfrm>
          <a:custGeom>
            <a:avLst/>
            <a:gdLst/>
            <a:ahLst/>
            <a:cxnLst/>
            <a:rect r="r" b="b" t="t" l="l"/>
            <a:pathLst>
              <a:path h="2659977" w="3348441">
                <a:moveTo>
                  <a:pt x="0" y="0"/>
                </a:moveTo>
                <a:lnTo>
                  <a:pt x="3348442" y="0"/>
                </a:lnTo>
                <a:lnTo>
                  <a:pt x="3348442" y="2659977"/>
                </a:lnTo>
                <a:lnTo>
                  <a:pt x="0" y="2659977"/>
                </a:lnTo>
                <a:lnTo>
                  <a:pt x="0" y="0"/>
                </a:lnTo>
                <a:close/>
              </a:path>
            </a:pathLst>
          </a:custGeom>
          <a:blipFill>
            <a:blip r:embed="rId9"/>
            <a:stretch>
              <a:fillRect l="0" t="0" r="0" b="0"/>
            </a:stretch>
          </a:blipFill>
        </p:spPr>
      </p:sp>
      <p:sp>
        <p:nvSpPr>
          <p:cNvPr name="Freeform 26" id="26"/>
          <p:cNvSpPr/>
          <p:nvPr/>
        </p:nvSpPr>
        <p:spPr>
          <a:xfrm flipH="false" flipV="false" rot="0">
            <a:off x="10217326" y="5380529"/>
            <a:ext cx="3592357" cy="2956442"/>
          </a:xfrm>
          <a:custGeom>
            <a:avLst/>
            <a:gdLst/>
            <a:ahLst/>
            <a:cxnLst/>
            <a:rect r="r" b="b" t="t" l="l"/>
            <a:pathLst>
              <a:path h="2956442" w="3592357">
                <a:moveTo>
                  <a:pt x="0" y="0"/>
                </a:moveTo>
                <a:lnTo>
                  <a:pt x="3592356" y="0"/>
                </a:lnTo>
                <a:lnTo>
                  <a:pt x="3592356" y="2956442"/>
                </a:lnTo>
                <a:lnTo>
                  <a:pt x="0" y="2956442"/>
                </a:lnTo>
                <a:lnTo>
                  <a:pt x="0" y="0"/>
                </a:lnTo>
                <a:close/>
              </a:path>
            </a:pathLst>
          </a:custGeom>
          <a:blipFill>
            <a:blip r:embed="rId10"/>
            <a:stretch>
              <a:fillRect l="0" t="0" r="0" b="0"/>
            </a:stretch>
          </a:blipFill>
        </p:spPr>
      </p:sp>
      <p:sp>
        <p:nvSpPr>
          <p:cNvPr name="TextBox 27" id="27"/>
          <p:cNvSpPr txBox="true"/>
          <p:nvPr/>
        </p:nvSpPr>
        <p:spPr>
          <a:xfrm rot="0">
            <a:off x="5745901" y="611602"/>
            <a:ext cx="2728158" cy="1285875"/>
          </a:xfrm>
          <a:prstGeom prst="rect">
            <a:avLst/>
          </a:prstGeom>
        </p:spPr>
        <p:txBody>
          <a:bodyPr anchor="t" rtlCol="false" tIns="0" lIns="0" bIns="0" rIns="0">
            <a:spAutoFit/>
          </a:bodyPr>
          <a:lstStyle/>
          <a:p>
            <a:pPr algn="l">
              <a:lnSpc>
                <a:spcPts val="10500"/>
              </a:lnSpc>
              <a:spcBef>
                <a:spcPct val="0"/>
              </a:spcBef>
            </a:pPr>
            <a:r>
              <a:rPr lang="en-US" sz="7500" b="true">
                <a:solidFill>
                  <a:srgbClr val="F6E0F5"/>
                </a:solidFill>
                <a:latin typeface="Garet Bold"/>
                <a:ea typeface="Garet Bold"/>
                <a:cs typeface="Garet Bold"/>
                <a:sym typeface="Garet Bold"/>
              </a:rPr>
              <a:t>JENIS</a:t>
            </a:r>
          </a:p>
        </p:txBody>
      </p:sp>
      <p:sp>
        <p:nvSpPr>
          <p:cNvPr name="TextBox 28" id="28"/>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29" id="29"/>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09</a:t>
            </a:r>
          </a:p>
        </p:txBody>
      </p:sp>
      <p:sp>
        <p:nvSpPr>
          <p:cNvPr name="TextBox 30" id="30"/>
          <p:cNvSpPr txBox="true"/>
          <p:nvPr/>
        </p:nvSpPr>
        <p:spPr>
          <a:xfrm rot="0">
            <a:off x="8398143" y="548049"/>
            <a:ext cx="3914944" cy="1368478"/>
          </a:xfrm>
          <a:prstGeom prst="rect">
            <a:avLst/>
          </a:prstGeom>
        </p:spPr>
        <p:txBody>
          <a:bodyPr anchor="t" rtlCol="false" tIns="0" lIns="0" bIns="0" rIns="0">
            <a:spAutoFit/>
          </a:bodyPr>
          <a:lstStyle/>
          <a:p>
            <a:pPr algn="ctr">
              <a:lnSpc>
                <a:spcPts val="11200"/>
              </a:lnSpc>
              <a:spcBef>
                <a:spcPct val="0"/>
              </a:spcBef>
            </a:pPr>
            <a:r>
              <a:rPr lang="en-US" b="true" sz="8000">
                <a:solidFill>
                  <a:srgbClr val="A280EC"/>
                </a:solidFill>
                <a:latin typeface="Garet Bold"/>
                <a:ea typeface="Garet Bold"/>
                <a:cs typeface="Garet Bold"/>
                <a:sym typeface="Garet Bold"/>
              </a:rPr>
              <a:t>NOISE</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557346" y="2778932"/>
            <a:ext cx="6840797" cy="5206671"/>
            <a:chOff x="0" y="0"/>
            <a:chExt cx="9121062" cy="6942228"/>
          </a:xfrm>
        </p:grpSpPr>
        <p:grpSp>
          <p:nvGrpSpPr>
            <p:cNvPr name="Group 10" id="10"/>
            <p:cNvGrpSpPr/>
            <p:nvPr/>
          </p:nvGrpSpPr>
          <p:grpSpPr>
            <a:xfrm rot="0">
              <a:off x="0" y="0"/>
              <a:ext cx="6395862" cy="811788"/>
              <a:chOff x="0" y="0"/>
              <a:chExt cx="3201916" cy="406400"/>
            </a:xfrm>
          </p:grpSpPr>
          <p:sp>
            <p:nvSpPr>
              <p:cNvPr name="Freeform 11" id="11"/>
              <p:cNvSpPr/>
              <p:nvPr/>
            </p:nvSpPr>
            <p:spPr>
              <a:xfrm flipH="false" flipV="false" rot="0">
                <a:off x="0" y="0"/>
                <a:ext cx="3201916" cy="406400"/>
              </a:xfrm>
              <a:custGeom>
                <a:avLst/>
                <a:gdLst/>
                <a:ahLst/>
                <a:cxnLst/>
                <a:rect r="r" b="b" t="t" l="l"/>
                <a:pathLst>
                  <a:path h="406400" w="3201916">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2" id="12"/>
              <p:cNvSpPr txBox="true"/>
              <p:nvPr/>
            </p:nvSpPr>
            <p:spPr>
              <a:xfrm>
                <a:off x="0" y="47625"/>
                <a:ext cx="3201916" cy="358775"/>
              </a:xfrm>
              <a:prstGeom prst="rect">
                <a:avLst/>
              </a:prstGeom>
            </p:spPr>
            <p:txBody>
              <a:bodyPr anchor="ctr" rtlCol="false" tIns="50800" lIns="50800" bIns="50800" rIns="50800"/>
              <a:lstStyle/>
              <a:p>
                <a:pPr algn="ctr">
                  <a:lnSpc>
                    <a:spcPts val="2425"/>
                  </a:lnSpc>
                </a:pPr>
              </a:p>
            </p:txBody>
          </p:sp>
        </p:grpSp>
        <p:sp>
          <p:nvSpPr>
            <p:cNvPr name="TextBox 13" id="13"/>
            <p:cNvSpPr txBox="true"/>
            <p:nvPr/>
          </p:nvSpPr>
          <p:spPr>
            <a:xfrm rot="0">
              <a:off x="476250" y="100068"/>
              <a:ext cx="3605485" cy="536646"/>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Gaussian Blur</a:t>
              </a:r>
            </a:p>
          </p:txBody>
        </p:sp>
        <p:sp>
          <p:nvSpPr>
            <p:cNvPr name="TextBox 14" id="14"/>
            <p:cNvSpPr txBox="true"/>
            <p:nvPr/>
          </p:nvSpPr>
          <p:spPr>
            <a:xfrm rot="0">
              <a:off x="476250" y="1205488"/>
              <a:ext cx="8392070" cy="1451897"/>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Bukan noise, tapi efek kabur yang disimulasikan dengan filter Gaussian, membuat detail gambar menjadi samar.</a:t>
              </a:r>
            </a:p>
          </p:txBody>
        </p:sp>
        <p:sp>
          <p:nvSpPr>
            <p:cNvPr name="Freeform 15" id="15"/>
            <p:cNvSpPr/>
            <p:nvPr/>
          </p:nvSpPr>
          <p:spPr>
            <a:xfrm flipH="false" flipV="false" rot="0">
              <a:off x="5503282" y="190500"/>
              <a:ext cx="427990" cy="427990"/>
            </a:xfrm>
            <a:custGeom>
              <a:avLst/>
              <a:gdLst/>
              <a:ahLst/>
              <a:cxnLst/>
              <a:rect r="r" b="b" t="t" l="l"/>
              <a:pathLst>
                <a:path h="427990" w="427990">
                  <a:moveTo>
                    <a:pt x="0" y="0"/>
                  </a:moveTo>
                  <a:lnTo>
                    <a:pt x="427990" y="0"/>
                  </a:lnTo>
                  <a:lnTo>
                    <a:pt x="427990" y="427990"/>
                  </a:lnTo>
                  <a:lnTo>
                    <a:pt x="0" y="42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0" y="3789471"/>
              <a:ext cx="9121062" cy="811788"/>
              <a:chOff x="0" y="0"/>
              <a:chExt cx="4566214" cy="406400"/>
            </a:xfrm>
          </p:grpSpPr>
          <p:sp>
            <p:nvSpPr>
              <p:cNvPr name="Freeform 17" id="17"/>
              <p:cNvSpPr/>
              <p:nvPr/>
            </p:nvSpPr>
            <p:spPr>
              <a:xfrm flipH="false" flipV="false" rot="0">
                <a:off x="0" y="0"/>
                <a:ext cx="4566215" cy="406400"/>
              </a:xfrm>
              <a:custGeom>
                <a:avLst/>
                <a:gdLst/>
                <a:ahLst/>
                <a:cxnLst/>
                <a:rect r="r" b="b" t="t" l="l"/>
                <a:pathLst>
                  <a:path h="406400" w="4566215">
                    <a:moveTo>
                      <a:pt x="4363015" y="0"/>
                    </a:moveTo>
                    <a:cubicBezTo>
                      <a:pt x="4475239" y="0"/>
                      <a:pt x="4566215" y="90976"/>
                      <a:pt x="4566215" y="203200"/>
                    </a:cubicBezTo>
                    <a:cubicBezTo>
                      <a:pt x="4566215" y="315424"/>
                      <a:pt x="4475239" y="406400"/>
                      <a:pt x="436301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8" id="18"/>
              <p:cNvSpPr txBox="true"/>
              <p:nvPr/>
            </p:nvSpPr>
            <p:spPr>
              <a:xfrm>
                <a:off x="0" y="47625"/>
                <a:ext cx="4566214" cy="358775"/>
              </a:xfrm>
              <a:prstGeom prst="rect">
                <a:avLst/>
              </a:prstGeom>
            </p:spPr>
            <p:txBody>
              <a:bodyPr anchor="ctr" rtlCol="false" tIns="50800" lIns="50800" bIns="50800" rIns="50800"/>
              <a:lstStyle/>
              <a:p>
                <a:pPr algn="ctr">
                  <a:lnSpc>
                    <a:spcPts val="2425"/>
                  </a:lnSpc>
                </a:pPr>
              </a:p>
            </p:txBody>
          </p:sp>
        </p:grpSp>
        <p:sp>
          <p:nvSpPr>
            <p:cNvPr name="TextBox 19" id="19"/>
            <p:cNvSpPr txBox="true"/>
            <p:nvPr/>
          </p:nvSpPr>
          <p:spPr>
            <a:xfrm rot="0">
              <a:off x="476250" y="3889538"/>
              <a:ext cx="7333428" cy="536646"/>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Random Masking (Block Dropout)</a:t>
              </a:r>
            </a:p>
          </p:txBody>
        </p:sp>
        <p:sp>
          <p:nvSpPr>
            <p:cNvPr name="TextBox 20" id="20"/>
            <p:cNvSpPr txBox="true"/>
            <p:nvPr/>
          </p:nvSpPr>
          <p:spPr>
            <a:xfrm rot="0">
              <a:off x="476250" y="4994959"/>
              <a:ext cx="8392070" cy="1947269"/>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Sebagian area gambar ditutupi secara acak (dibuat hitam), menyerupai gambar yang kehilangan sebagian informasi secara mendadak.</a:t>
              </a:r>
            </a:p>
          </p:txBody>
        </p:sp>
        <p:sp>
          <p:nvSpPr>
            <p:cNvPr name="Freeform 21" id="21"/>
            <p:cNvSpPr/>
            <p:nvPr/>
          </p:nvSpPr>
          <p:spPr>
            <a:xfrm flipH="false" flipV="false" rot="0">
              <a:off x="8440330" y="3967679"/>
              <a:ext cx="427990" cy="427990"/>
            </a:xfrm>
            <a:custGeom>
              <a:avLst/>
              <a:gdLst/>
              <a:ahLst/>
              <a:cxnLst/>
              <a:rect r="r" b="b" t="t" l="l"/>
              <a:pathLst>
                <a:path h="427990" w="427990">
                  <a:moveTo>
                    <a:pt x="0" y="0"/>
                  </a:moveTo>
                  <a:lnTo>
                    <a:pt x="427990" y="0"/>
                  </a:lnTo>
                  <a:lnTo>
                    <a:pt x="427990" y="427990"/>
                  </a:lnTo>
                  <a:lnTo>
                    <a:pt x="0" y="42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2" id="22"/>
          <p:cNvSpPr/>
          <p:nvPr/>
        </p:nvSpPr>
        <p:spPr>
          <a:xfrm flipH="true" flipV="false" rot="0">
            <a:off x="16552500" y="-593495"/>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8"/>
            <a:stretch>
              <a:fillRect l="0" t="0" r="0" b="0"/>
            </a:stretch>
          </a:blipFill>
        </p:spPr>
      </p:sp>
      <p:sp>
        <p:nvSpPr>
          <p:cNvPr name="Freeform 23" id="23"/>
          <p:cNvSpPr/>
          <p:nvPr/>
        </p:nvSpPr>
        <p:spPr>
          <a:xfrm flipH="true" flipV="false" rot="0">
            <a:off x="-697275" y="763076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8"/>
            <a:stretch>
              <a:fillRect l="0" t="0" r="0" b="0"/>
            </a:stretch>
          </a:blipFill>
        </p:spPr>
      </p:sp>
      <p:sp>
        <p:nvSpPr>
          <p:cNvPr name="Freeform 24" id="24"/>
          <p:cNvSpPr/>
          <p:nvPr/>
        </p:nvSpPr>
        <p:spPr>
          <a:xfrm flipH="false" flipV="false" rot="0">
            <a:off x="8674958" y="2329763"/>
            <a:ext cx="4063363" cy="5256436"/>
          </a:xfrm>
          <a:custGeom>
            <a:avLst/>
            <a:gdLst/>
            <a:ahLst/>
            <a:cxnLst/>
            <a:rect r="r" b="b" t="t" l="l"/>
            <a:pathLst>
              <a:path h="5256436" w="4063363">
                <a:moveTo>
                  <a:pt x="0" y="0"/>
                </a:moveTo>
                <a:lnTo>
                  <a:pt x="4063363" y="0"/>
                </a:lnTo>
                <a:lnTo>
                  <a:pt x="4063363" y="5256436"/>
                </a:lnTo>
                <a:lnTo>
                  <a:pt x="0" y="5256436"/>
                </a:lnTo>
                <a:lnTo>
                  <a:pt x="0" y="0"/>
                </a:lnTo>
                <a:close/>
              </a:path>
            </a:pathLst>
          </a:custGeom>
          <a:blipFill>
            <a:blip r:embed="rId9"/>
            <a:stretch>
              <a:fillRect l="0" t="0" r="0" b="0"/>
            </a:stretch>
          </a:blipFill>
        </p:spPr>
      </p:sp>
      <p:sp>
        <p:nvSpPr>
          <p:cNvPr name="Freeform 25" id="25"/>
          <p:cNvSpPr/>
          <p:nvPr/>
        </p:nvSpPr>
        <p:spPr>
          <a:xfrm flipH="false" flipV="false" rot="0">
            <a:off x="13079989" y="3392560"/>
            <a:ext cx="3130842" cy="3130842"/>
          </a:xfrm>
          <a:custGeom>
            <a:avLst/>
            <a:gdLst/>
            <a:ahLst/>
            <a:cxnLst/>
            <a:rect r="r" b="b" t="t" l="l"/>
            <a:pathLst>
              <a:path h="3130842" w="3130842">
                <a:moveTo>
                  <a:pt x="0" y="0"/>
                </a:moveTo>
                <a:lnTo>
                  <a:pt x="3130842" y="0"/>
                </a:lnTo>
                <a:lnTo>
                  <a:pt x="3130842" y="3130842"/>
                </a:lnTo>
                <a:lnTo>
                  <a:pt x="0" y="3130842"/>
                </a:lnTo>
                <a:lnTo>
                  <a:pt x="0" y="0"/>
                </a:lnTo>
                <a:close/>
              </a:path>
            </a:pathLst>
          </a:custGeom>
          <a:blipFill>
            <a:blip r:embed="rId10"/>
            <a:stretch>
              <a:fillRect l="0" t="0" r="0" b="0"/>
            </a:stretch>
          </a:blipFill>
        </p:spPr>
      </p:sp>
      <p:sp>
        <p:nvSpPr>
          <p:cNvPr name="TextBox 26" id="26"/>
          <p:cNvSpPr txBox="true"/>
          <p:nvPr/>
        </p:nvSpPr>
        <p:spPr>
          <a:xfrm rot="0">
            <a:off x="5745901" y="611602"/>
            <a:ext cx="2728158" cy="1285875"/>
          </a:xfrm>
          <a:prstGeom prst="rect">
            <a:avLst/>
          </a:prstGeom>
        </p:spPr>
        <p:txBody>
          <a:bodyPr anchor="t" rtlCol="false" tIns="0" lIns="0" bIns="0" rIns="0">
            <a:spAutoFit/>
          </a:bodyPr>
          <a:lstStyle/>
          <a:p>
            <a:pPr algn="l">
              <a:lnSpc>
                <a:spcPts val="10500"/>
              </a:lnSpc>
              <a:spcBef>
                <a:spcPct val="0"/>
              </a:spcBef>
            </a:pPr>
            <a:r>
              <a:rPr lang="en-US" sz="7500" b="true">
                <a:solidFill>
                  <a:srgbClr val="F6E0F5"/>
                </a:solidFill>
                <a:latin typeface="Garet Bold"/>
                <a:ea typeface="Garet Bold"/>
                <a:cs typeface="Garet Bold"/>
                <a:sym typeface="Garet Bold"/>
              </a:rPr>
              <a:t>JENIS</a:t>
            </a:r>
          </a:p>
        </p:txBody>
      </p:sp>
      <p:sp>
        <p:nvSpPr>
          <p:cNvPr name="TextBox 27" id="27"/>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28" id="28"/>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09</a:t>
            </a:r>
          </a:p>
        </p:txBody>
      </p:sp>
      <p:sp>
        <p:nvSpPr>
          <p:cNvPr name="TextBox 29" id="29"/>
          <p:cNvSpPr txBox="true"/>
          <p:nvPr/>
        </p:nvSpPr>
        <p:spPr>
          <a:xfrm rot="0">
            <a:off x="8398143" y="548049"/>
            <a:ext cx="3914944" cy="1368478"/>
          </a:xfrm>
          <a:prstGeom prst="rect">
            <a:avLst/>
          </a:prstGeom>
        </p:spPr>
        <p:txBody>
          <a:bodyPr anchor="t" rtlCol="false" tIns="0" lIns="0" bIns="0" rIns="0">
            <a:spAutoFit/>
          </a:bodyPr>
          <a:lstStyle/>
          <a:p>
            <a:pPr algn="ctr">
              <a:lnSpc>
                <a:spcPts val="11200"/>
              </a:lnSpc>
              <a:spcBef>
                <a:spcPct val="0"/>
              </a:spcBef>
            </a:pPr>
            <a:r>
              <a:rPr lang="en-US" b="true" sz="8000">
                <a:solidFill>
                  <a:srgbClr val="A280EC"/>
                </a:solidFill>
                <a:latin typeface="Garet Bold"/>
                <a:ea typeface="Garet Bold"/>
                <a:cs typeface="Garet Bold"/>
                <a:sym typeface="Garet Bold"/>
              </a:rPr>
              <a:t>NOISE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55862" y="2673039"/>
            <a:ext cx="8288138" cy="5990361"/>
          </a:xfrm>
          <a:prstGeom prst="rect">
            <a:avLst/>
          </a:prstGeom>
        </p:spPr>
        <p:txBody>
          <a:bodyPr anchor="t" rtlCol="false" tIns="0" lIns="0" bIns="0" rIns="0">
            <a:spAutoFit/>
          </a:bodyPr>
          <a:lstStyle/>
          <a:p>
            <a:pPr algn="l">
              <a:lnSpc>
                <a:spcPts val="3220"/>
              </a:lnSpc>
            </a:pPr>
            <a:r>
              <a:rPr lang="en-US" sz="2300">
                <a:solidFill>
                  <a:srgbClr val="F6E0F5"/>
                </a:solidFill>
                <a:latin typeface="Garet"/>
                <a:ea typeface="Garet"/>
                <a:cs typeface="Garet"/>
                <a:sym typeface="Garet"/>
              </a:rPr>
              <a:t>Langkah-Langkah Kerja DAE:</a:t>
            </a:r>
          </a:p>
          <a:p>
            <a:pPr algn="l" marL="496571" indent="-248285" lvl="1">
              <a:lnSpc>
                <a:spcPts val="3220"/>
              </a:lnSpc>
              <a:buAutoNum type="arabicPeriod" startAt="1"/>
            </a:pPr>
            <a:r>
              <a:rPr lang="en-US" sz="2300">
                <a:solidFill>
                  <a:srgbClr val="F6E0F5"/>
                </a:solidFill>
                <a:latin typeface="Garet"/>
                <a:ea typeface="Garet"/>
                <a:cs typeface="Garet"/>
                <a:sym typeface="Garet"/>
              </a:rPr>
              <a:t>Input Gambar yang Ternoise</a:t>
            </a:r>
          </a:p>
          <a:p>
            <a:pPr algn="l" marL="993141" indent="-331047" lvl="2">
              <a:lnSpc>
                <a:spcPts val="3220"/>
              </a:lnSpc>
              <a:buFont typeface="Arial"/>
              <a:buChar char="⚬"/>
            </a:pPr>
            <a:r>
              <a:rPr lang="en-US" sz="2300">
                <a:solidFill>
                  <a:srgbClr val="F6E0F5"/>
                </a:solidFill>
                <a:latin typeface="Garet"/>
                <a:ea typeface="Garet"/>
                <a:cs typeface="Garet"/>
                <a:sym typeface="Garet"/>
              </a:rPr>
              <a:t>Dataset gambar awal sengaja diberi noise buatan (seperti Gaussian, Salt &amp; Pepper, dsb.).</a:t>
            </a:r>
          </a:p>
          <a:p>
            <a:pPr algn="l" marL="993141" indent="-331047" lvl="2">
              <a:lnSpc>
                <a:spcPts val="3220"/>
              </a:lnSpc>
              <a:buFont typeface="Arial"/>
              <a:buChar char="⚬"/>
            </a:pPr>
            <a:r>
              <a:rPr lang="en-US" sz="2300">
                <a:solidFill>
                  <a:srgbClr val="F6E0F5"/>
                </a:solidFill>
                <a:latin typeface="Garet"/>
                <a:ea typeface="Garet"/>
                <a:cs typeface="Garet"/>
                <a:sym typeface="Garet"/>
              </a:rPr>
              <a:t>Tujuannya: agar DAE belajar mengembalikan gambar yang rusak menjadi bersih.</a:t>
            </a:r>
          </a:p>
          <a:p>
            <a:pPr algn="l" marL="496571" indent="-248285" lvl="1">
              <a:lnSpc>
                <a:spcPts val="3220"/>
              </a:lnSpc>
              <a:buAutoNum type="arabicPeriod" startAt="1"/>
            </a:pPr>
            <a:r>
              <a:rPr lang="en-US" sz="2300">
                <a:solidFill>
                  <a:srgbClr val="F6E0F5"/>
                </a:solidFill>
                <a:latin typeface="Garet"/>
                <a:ea typeface="Garet"/>
                <a:cs typeface="Garet"/>
                <a:sym typeface="Garet"/>
              </a:rPr>
              <a:t>Encoder</a:t>
            </a:r>
          </a:p>
          <a:p>
            <a:pPr algn="l" marL="993141" indent="-331047" lvl="2">
              <a:lnSpc>
                <a:spcPts val="3220"/>
              </a:lnSpc>
              <a:buFont typeface="Arial"/>
              <a:buChar char="⚬"/>
            </a:pPr>
            <a:r>
              <a:rPr lang="en-US" sz="2300">
                <a:solidFill>
                  <a:srgbClr val="F6E0F5"/>
                </a:solidFill>
                <a:latin typeface="Garet"/>
                <a:ea typeface="Garet"/>
                <a:cs typeface="Garet"/>
                <a:sym typeface="Garet"/>
              </a:rPr>
              <a:t>Bagian awal jaringan DAE.</a:t>
            </a:r>
          </a:p>
          <a:p>
            <a:pPr algn="l" marL="993141" indent="-331047" lvl="2">
              <a:lnSpc>
                <a:spcPts val="3220"/>
              </a:lnSpc>
              <a:buFont typeface="Arial"/>
              <a:buChar char="⚬"/>
            </a:pPr>
            <a:r>
              <a:rPr lang="en-US" sz="2300">
                <a:solidFill>
                  <a:srgbClr val="F6E0F5"/>
                </a:solidFill>
                <a:latin typeface="Garet"/>
                <a:ea typeface="Garet"/>
                <a:cs typeface="Garet"/>
                <a:sym typeface="Garet"/>
              </a:rPr>
              <a:t>Terdiri dari beberapa Conv2D + MaxPooling2D.</a:t>
            </a:r>
          </a:p>
          <a:p>
            <a:pPr algn="l" marL="993141" indent="-331047" lvl="2">
              <a:lnSpc>
                <a:spcPts val="3220"/>
              </a:lnSpc>
              <a:buFont typeface="Arial"/>
              <a:buChar char="⚬"/>
            </a:pPr>
            <a:r>
              <a:rPr lang="en-US" sz="2300">
                <a:solidFill>
                  <a:srgbClr val="F6E0F5"/>
                </a:solidFill>
                <a:latin typeface="Garet"/>
                <a:ea typeface="Garet"/>
                <a:cs typeface="Garet"/>
                <a:sym typeface="Garet"/>
              </a:rPr>
              <a:t>Fungsi:</a:t>
            </a:r>
          </a:p>
          <a:p>
            <a:pPr algn="l" marL="1489712" indent="-372428" lvl="3">
              <a:lnSpc>
                <a:spcPts val="3220"/>
              </a:lnSpc>
              <a:buFont typeface="Arial"/>
              <a:buChar char="￭"/>
            </a:pPr>
            <a:r>
              <a:rPr lang="en-US" sz="2300">
                <a:solidFill>
                  <a:srgbClr val="F6E0F5"/>
                </a:solidFill>
                <a:latin typeface="Garet"/>
                <a:ea typeface="Garet"/>
                <a:cs typeface="Garet"/>
                <a:sym typeface="Garet"/>
              </a:rPr>
              <a:t>Mengekstrak fitur penting dari gambar.</a:t>
            </a:r>
          </a:p>
          <a:p>
            <a:pPr algn="l" marL="1489712" indent="-372428" lvl="3">
              <a:lnSpc>
                <a:spcPts val="3220"/>
              </a:lnSpc>
              <a:buFont typeface="Arial"/>
              <a:buChar char="￭"/>
            </a:pPr>
            <a:r>
              <a:rPr lang="en-US" sz="2300">
                <a:solidFill>
                  <a:srgbClr val="F6E0F5"/>
                </a:solidFill>
                <a:latin typeface="Garet"/>
                <a:ea typeface="Garet"/>
                <a:cs typeface="Garet"/>
                <a:sym typeface="Garet"/>
              </a:rPr>
              <a:t>Mengurangi ukuran gambar (kompresi).</a:t>
            </a:r>
          </a:p>
          <a:p>
            <a:pPr algn="l" marL="1489712" indent="-372428" lvl="3">
              <a:lnSpc>
                <a:spcPts val="3220"/>
              </a:lnSpc>
              <a:buFont typeface="Arial"/>
              <a:buChar char="￭"/>
            </a:pPr>
            <a:r>
              <a:rPr lang="en-US" sz="2300">
                <a:solidFill>
                  <a:srgbClr val="F6E0F5"/>
                </a:solidFill>
                <a:latin typeface="Garet"/>
                <a:ea typeface="Garet"/>
                <a:cs typeface="Garet"/>
                <a:sym typeface="Garet"/>
              </a:rPr>
              <a:t>Menyaring informasi yang paling relevan untuk proses pemulihan.</a:t>
            </a:r>
          </a:p>
          <a:p>
            <a:pPr algn="l">
              <a:lnSpc>
                <a:spcPts val="3220"/>
              </a:lnSpc>
              <a:spcBef>
                <a:spcPct val="0"/>
              </a:spcBef>
            </a:pPr>
          </a:p>
        </p:txBody>
      </p:sp>
      <p:sp>
        <p:nvSpPr>
          <p:cNvPr name="Freeform 10" id="10"/>
          <p:cNvSpPr/>
          <p:nvPr/>
        </p:nvSpPr>
        <p:spPr>
          <a:xfrm flipH="true" flipV="false" rot="0">
            <a:off x="-811873" y="730691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Freeform 11" id="11"/>
          <p:cNvSpPr/>
          <p:nvPr/>
        </p:nvSpPr>
        <p:spPr>
          <a:xfrm flipH="false" flipV="false" rot="0">
            <a:off x="12613465" y="5143500"/>
            <a:ext cx="3099015" cy="3301790"/>
          </a:xfrm>
          <a:custGeom>
            <a:avLst/>
            <a:gdLst/>
            <a:ahLst/>
            <a:cxnLst/>
            <a:rect r="r" b="b" t="t" l="l"/>
            <a:pathLst>
              <a:path h="3301790" w="3099015">
                <a:moveTo>
                  <a:pt x="0" y="0"/>
                </a:moveTo>
                <a:lnTo>
                  <a:pt x="3099015" y="0"/>
                </a:lnTo>
                <a:lnTo>
                  <a:pt x="3099015" y="3301790"/>
                </a:lnTo>
                <a:lnTo>
                  <a:pt x="0" y="3301790"/>
                </a:lnTo>
                <a:lnTo>
                  <a:pt x="0" y="0"/>
                </a:lnTo>
                <a:close/>
              </a:path>
            </a:pathLst>
          </a:custGeom>
          <a:blipFill>
            <a:blip r:embed="rId7"/>
            <a:stretch>
              <a:fillRect l="0" t="0" r="-151747" b="0"/>
            </a:stretch>
          </a:blipFill>
        </p:spPr>
      </p:sp>
      <p:sp>
        <p:nvSpPr>
          <p:cNvPr name="Freeform 12" id="12"/>
          <p:cNvSpPr/>
          <p:nvPr/>
        </p:nvSpPr>
        <p:spPr>
          <a:xfrm flipH="false" flipV="false" rot="0">
            <a:off x="9683516" y="2720664"/>
            <a:ext cx="3099015" cy="3233159"/>
          </a:xfrm>
          <a:custGeom>
            <a:avLst/>
            <a:gdLst/>
            <a:ahLst/>
            <a:cxnLst/>
            <a:rect r="r" b="b" t="t" l="l"/>
            <a:pathLst>
              <a:path h="3233159" w="3099015">
                <a:moveTo>
                  <a:pt x="0" y="0"/>
                </a:moveTo>
                <a:lnTo>
                  <a:pt x="3099015" y="0"/>
                </a:lnTo>
                <a:lnTo>
                  <a:pt x="3099015" y="3233160"/>
                </a:lnTo>
                <a:lnTo>
                  <a:pt x="0" y="3233160"/>
                </a:lnTo>
                <a:lnTo>
                  <a:pt x="0" y="0"/>
                </a:lnTo>
                <a:close/>
              </a:path>
            </a:pathLst>
          </a:custGeom>
          <a:blipFill>
            <a:blip r:embed="rId7"/>
            <a:stretch>
              <a:fillRect l="-146514" t="0" r="0" b="0"/>
            </a:stretch>
          </a:blipFill>
        </p:spPr>
      </p:sp>
      <p:sp>
        <p:nvSpPr>
          <p:cNvPr name="TextBox 13" id="13"/>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4" id="14"/>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08</a:t>
            </a:r>
          </a:p>
        </p:txBody>
      </p:sp>
      <p:sp>
        <p:nvSpPr>
          <p:cNvPr name="TextBox 15" id="15"/>
          <p:cNvSpPr txBox="true"/>
          <p:nvPr/>
        </p:nvSpPr>
        <p:spPr>
          <a:xfrm rot="0">
            <a:off x="4773680" y="677698"/>
            <a:ext cx="8740640"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Cara Kerja DAE</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81827" y="2411248"/>
            <a:ext cx="11469225" cy="5590283"/>
          </a:xfrm>
          <a:prstGeom prst="rect">
            <a:avLst/>
          </a:prstGeom>
        </p:spPr>
        <p:txBody>
          <a:bodyPr anchor="t" rtlCol="false" tIns="0" lIns="0" bIns="0" rIns="0">
            <a:spAutoFit/>
          </a:bodyPr>
          <a:lstStyle/>
          <a:p>
            <a:pPr algn="l">
              <a:lnSpc>
                <a:spcPts val="3220"/>
              </a:lnSpc>
            </a:pPr>
            <a:r>
              <a:rPr lang="en-US" sz="2300">
                <a:solidFill>
                  <a:srgbClr val="F6E0F5"/>
                </a:solidFill>
                <a:latin typeface="Garet"/>
                <a:ea typeface="Garet"/>
                <a:cs typeface="Garet"/>
                <a:sym typeface="Garet"/>
              </a:rPr>
              <a:t>3. Bottleneck</a:t>
            </a:r>
          </a:p>
          <a:p>
            <a:pPr algn="l" marL="993141" indent="-331047" lvl="2">
              <a:lnSpc>
                <a:spcPts val="3220"/>
              </a:lnSpc>
              <a:buFont typeface="Arial"/>
              <a:buChar char="⚬"/>
            </a:pPr>
            <a:r>
              <a:rPr lang="en-US" sz="2300">
                <a:solidFill>
                  <a:srgbClr val="F6E0F5"/>
                </a:solidFill>
                <a:latin typeface="Garet"/>
                <a:ea typeface="Garet"/>
                <a:cs typeface="Garet"/>
                <a:sym typeface="Garet"/>
              </a:rPr>
              <a:t>Representasi padat dari gambar input.</a:t>
            </a:r>
          </a:p>
          <a:p>
            <a:pPr algn="l" marL="993141" indent="-331047" lvl="2">
              <a:lnSpc>
                <a:spcPts val="3220"/>
              </a:lnSpc>
              <a:buFont typeface="Arial"/>
              <a:buChar char="⚬"/>
            </a:pPr>
            <a:r>
              <a:rPr lang="en-US" sz="2300">
                <a:solidFill>
                  <a:srgbClr val="F6E0F5"/>
                </a:solidFill>
                <a:latin typeface="Garet"/>
                <a:ea typeface="Garet"/>
                <a:cs typeface="Garet"/>
                <a:sym typeface="Garet"/>
              </a:rPr>
              <a:t>I</a:t>
            </a:r>
            <a:r>
              <a:rPr lang="en-US" sz="2300">
                <a:solidFill>
                  <a:srgbClr val="F6E0F5"/>
                </a:solidFill>
                <a:latin typeface="Garet"/>
                <a:ea typeface="Garet"/>
                <a:cs typeface="Garet"/>
                <a:sym typeface="Garet"/>
              </a:rPr>
              <a:t>ni adalah bentuk gambar yang sudah dikodekan (compressed features).</a:t>
            </a:r>
          </a:p>
          <a:p>
            <a:pPr algn="l">
              <a:lnSpc>
                <a:spcPts val="3220"/>
              </a:lnSpc>
            </a:pPr>
            <a:r>
              <a:rPr lang="en-US" sz="2300">
                <a:solidFill>
                  <a:srgbClr val="F6E0F5"/>
                </a:solidFill>
                <a:latin typeface="Garet"/>
                <a:ea typeface="Garet"/>
                <a:cs typeface="Garet"/>
                <a:sym typeface="Garet"/>
              </a:rPr>
              <a:t>4. De</a:t>
            </a:r>
            <a:r>
              <a:rPr lang="en-US" sz="2300">
                <a:solidFill>
                  <a:srgbClr val="F6E0F5"/>
                </a:solidFill>
                <a:latin typeface="Garet"/>
                <a:ea typeface="Garet"/>
                <a:cs typeface="Garet"/>
                <a:sym typeface="Garet"/>
              </a:rPr>
              <a:t>coder</a:t>
            </a:r>
          </a:p>
          <a:p>
            <a:pPr algn="l" marL="993141" indent="-331047" lvl="2">
              <a:lnSpc>
                <a:spcPts val="3220"/>
              </a:lnSpc>
              <a:buFont typeface="Arial"/>
              <a:buChar char="⚬"/>
            </a:pPr>
            <a:r>
              <a:rPr lang="en-US" sz="2300">
                <a:solidFill>
                  <a:srgbClr val="F6E0F5"/>
                </a:solidFill>
                <a:latin typeface="Garet"/>
                <a:ea typeface="Garet"/>
                <a:cs typeface="Garet"/>
                <a:sym typeface="Garet"/>
              </a:rPr>
              <a:t>Terdiri dari UpSampling2D + Conv2D.</a:t>
            </a:r>
          </a:p>
          <a:p>
            <a:pPr algn="l" marL="993141" indent="-331047" lvl="2">
              <a:lnSpc>
                <a:spcPts val="3220"/>
              </a:lnSpc>
              <a:buFont typeface="Arial"/>
              <a:buChar char="⚬"/>
            </a:pPr>
            <a:r>
              <a:rPr lang="en-US" sz="2300">
                <a:solidFill>
                  <a:srgbClr val="F6E0F5"/>
                </a:solidFill>
                <a:latin typeface="Garet"/>
                <a:ea typeface="Garet"/>
                <a:cs typeface="Garet"/>
                <a:sym typeface="Garet"/>
              </a:rPr>
              <a:t>Fungsi:</a:t>
            </a:r>
          </a:p>
          <a:p>
            <a:pPr algn="l" marL="1489712" indent="-372428" lvl="3">
              <a:lnSpc>
                <a:spcPts val="3220"/>
              </a:lnSpc>
              <a:buFont typeface="Arial"/>
              <a:buChar char="￭"/>
            </a:pPr>
            <a:r>
              <a:rPr lang="en-US" sz="2300">
                <a:solidFill>
                  <a:srgbClr val="F6E0F5"/>
                </a:solidFill>
                <a:latin typeface="Garet"/>
                <a:ea typeface="Garet"/>
                <a:cs typeface="Garet"/>
                <a:sym typeface="Garet"/>
              </a:rPr>
              <a:t>Mengembalikan ukuran gambar ke ukuran semula.</a:t>
            </a:r>
          </a:p>
          <a:p>
            <a:pPr algn="l" marL="1489712" indent="-372428" lvl="3">
              <a:lnSpc>
                <a:spcPts val="3220"/>
              </a:lnSpc>
              <a:buFont typeface="Arial"/>
              <a:buChar char="￭"/>
            </a:pPr>
            <a:r>
              <a:rPr lang="en-US" sz="2300">
                <a:solidFill>
                  <a:srgbClr val="F6E0F5"/>
                </a:solidFill>
                <a:latin typeface="Garet"/>
                <a:ea typeface="Garet"/>
                <a:cs typeface="Garet"/>
                <a:sym typeface="Garet"/>
              </a:rPr>
              <a:t>Membangun ulang detail gambar dari fitur yang telah dikodekan.</a:t>
            </a:r>
          </a:p>
          <a:p>
            <a:pPr algn="l" marL="1489712" indent="-372428" lvl="3">
              <a:lnSpc>
                <a:spcPts val="3220"/>
              </a:lnSpc>
              <a:buFont typeface="Arial"/>
              <a:buChar char="￭"/>
            </a:pPr>
            <a:r>
              <a:rPr lang="en-US" sz="2300">
                <a:solidFill>
                  <a:srgbClr val="F6E0F5"/>
                </a:solidFill>
                <a:latin typeface="Garet"/>
                <a:ea typeface="Garet"/>
                <a:cs typeface="Garet"/>
                <a:sym typeface="Garet"/>
              </a:rPr>
              <a:t>Hasil akhirnya mendekati gambar asli sebelum diberi noise.</a:t>
            </a:r>
          </a:p>
          <a:p>
            <a:pPr algn="l">
              <a:lnSpc>
                <a:spcPts val="3220"/>
              </a:lnSpc>
            </a:pPr>
            <a:r>
              <a:rPr lang="en-US" sz="2300">
                <a:solidFill>
                  <a:srgbClr val="F6E0F5"/>
                </a:solidFill>
                <a:latin typeface="Garet"/>
                <a:ea typeface="Garet"/>
                <a:cs typeface="Garet"/>
                <a:sym typeface="Garet"/>
              </a:rPr>
              <a:t>5. Output</a:t>
            </a:r>
          </a:p>
          <a:p>
            <a:pPr algn="l" marL="993141" indent="-331047" lvl="2">
              <a:lnSpc>
                <a:spcPts val="3220"/>
              </a:lnSpc>
              <a:buFont typeface="Arial"/>
              <a:buChar char="⚬"/>
            </a:pPr>
            <a:r>
              <a:rPr lang="en-US" sz="2300">
                <a:solidFill>
                  <a:srgbClr val="F6E0F5"/>
                </a:solidFill>
                <a:latin typeface="Garet"/>
                <a:ea typeface="Garet"/>
                <a:cs typeface="Garet"/>
                <a:sym typeface="Garet"/>
              </a:rPr>
              <a:t>DAE m</a:t>
            </a:r>
            <a:r>
              <a:rPr lang="en-US" sz="2300">
                <a:solidFill>
                  <a:srgbClr val="F6E0F5"/>
                </a:solidFill>
                <a:latin typeface="Garet"/>
                <a:ea typeface="Garet"/>
                <a:cs typeface="Garet"/>
                <a:sym typeface="Garet"/>
              </a:rPr>
              <a:t>enghasilkan versi gambar yang lebih bersih (denoised image).</a:t>
            </a:r>
          </a:p>
          <a:p>
            <a:pPr algn="l" marL="993141" indent="-331047" lvl="2">
              <a:lnSpc>
                <a:spcPts val="3220"/>
              </a:lnSpc>
              <a:buFont typeface="Arial"/>
              <a:buChar char="⚬"/>
            </a:pPr>
            <a:r>
              <a:rPr lang="en-US" sz="2300">
                <a:solidFill>
                  <a:srgbClr val="F6E0F5"/>
                </a:solidFill>
                <a:latin typeface="Garet"/>
                <a:ea typeface="Garet"/>
                <a:cs typeface="Garet"/>
                <a:sym typeface="Garet"/>
              </a:rPr>
              <a:t>Gambar ini menjadi input untuk CNN pada tahap klasifikasi.</a:t>
            </a:r>
          </a:p>
          <a:p>
            <a:pPr algn="l">
              <a:lnSpc>
                <a:spcPts val="3220"/>
              </a:lnSpc>
              <a:spcBef>
                <a:spcPct val="0"/>
              </a:spcBef>
            </a:pPr>
          </a:p>
        </p:txBody>
      </p:sp>
      <p:sp>
        <p:nvSpPr>
          <p:cNvPr name="Freeform 10" id="10"/>
          <p:cNvSpPr/>
          <p:nvPr/>
        </p:nvSpPr>
        <p:spPr>
          <a:xfrm flipH="true" flipV="false" rot="0">
            <a:off x="-811873" y="730691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Freeform 11" id="11"/>
          <p:cNvSpPr/>
          <p:nvPr/>
        </p:nvSpPr>
        <p:spPr>
          <a:xfrm flipH="false" flipV="false" rot="0">
            <a:off x="13514320" y="1838094"/>
            <a:ext cx="1836645" cy="6284770"/>
          </a:xfrm>
          <a:custGeom>
            <a:avLst/>
            <a:gdLst/>
            <a:ahLst/>
            <a:cxnLst/>
            <a:rect r="r" b="b" t="t" l="l"/>
            <a:pathLst>
              <a:path h="6284770" w="1836645">
                <a:moveTo>
                  <a:pt x="0" y="0"/>
                </a:moveTo>
                <a:lnTo>
                  <a:pt x="1836645" y="0"/>
                </a:lnTo>
                <a:lnTo>
                  <a:pt x="1836645" y="6284770"/>
                </a:lnTo>
                <a:lnTo>
                  <a:pt x="0" y="6284770"/>
                </a:lnTo>
                <a:lnTo>
                  <a:pt x="0" y="0"/>
                </a:lnTo>
                <a:close/>
              </a:path>
            </a:pathLst>
          </a:custGeom>
          <a:blipFill>
            <a:blip r:embed="rId7"/>
            <a:stretch>
              <a:fillRect l="0" t="0" r="0" b="0"/>
            </a:stretch>
          </a:blipFill>
        </p:spPr>
      </p:sp>
      <p:sp>
        <p:nvSpPr>
          <p:cNvPr name="TextBox 12" id="12"/>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3" id="13"/>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08</a:t>
            </a:r>
          </a:p>
        </p:txBody>
      </p:sp>
      <p:sp>
        <p:nvSpPr>
          <p:cNvPr name="TextBox 14" id="14"/>
          <p:cNvSpPr txBox="true"/>
          <p:nvPr/>
        </p:nvSpPr>
        <p:spPr>
          <a:xfrm rot="0">
            <a:off x="4773680" y="677698"/>
            <a:ext cx="8740640"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Cara Kerja DAE</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2665" t="0" r="-27525" b="-77989"/>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3735" y="629965"/>
            <a:ext cx="10376079" cy="5631627"/>
          </a:xfrm>
          <a:custGeom>
            <a:avLst/>
            <a:gdLst/>
            <a:ahLst/>
            <a:cxnLst/>
            <a:rect r="r" b="b" t="t" l="l"/>
            <a:pathLst>
              <a:path h="5631627" w="10376079">
                <a:moveTo>
                  <a:pt x="0" y="0"/>
                </a:moveTo>
                <a:lnTo>
                  <a:pt x="10376079" y="0"/>
                </a:lnTo>
                <a:lnTo>
                  <a:pt x="10376079" y="5631626"/>
                </a:lnTo>
                <a:lnTo>
                  <a:pt x="0" y="5631626"/>
                </a:lnTo>
                <a:lnTo>
                  <a:pt x="0" y="0"/>
                </a:lnTo>
                <a:close/>
              </a:path>
            </a:pathLst>
          </a:custGeom>
          <a:blipFill>
            <a:blip r:embed="rId6"/>
            <a:stretch>
              <a:fillRect l="0" t="0" r="0" b="0"/>
            </a:stretch>
          </a:blipFill>
        </p:spPr>
      </p:sp>
      <p:sp>
        <p:nvSpPr>
          <p:cNvPr name="TextBox 7" id="7"/>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11</a:t>
            </a:r>
          </a:p>
        </p:txBody>
      </p:sp>
      <p:sp>
        <p:nvSpPr>
          <p:cNvPr name="TextBox 8" id="8"/>
          <p:cNvSpPr txBox="true"/>
          <p:nvPr/>
        </p:nvSpPr>
        <p:spPr>
          <a:xfrm rot="0">
            <a:off x="3353036" y="7000148"/>
            <a:ext cx="9906759" cy="2714317"/>
          </a:xfrm>
          <a:prstGeom prst="rect">
            <a:avLst/>
          </a:prstGeom>
        </p:spPr>
        <p:txBody>
          <a:bodyPr anchor="t" rtlCol="false" tIns="0" lIns="0" bIns="0" rIns="0">
            <a:spAutoFit/>
          </a:bodyPr>
          <a:lstStyle/>
          <a:p>
            <a:pPr algn="l" marL="485173" indent="-242586" lvl="1">
              <a:lnSpc>
                <a:spcPts val="3146"/>
              </a:lnSpc>
              <a:buFont typeface="Arial"/>
              <a:buChar char="•"/>
            </a:pPr>
            <a:r>
              <a:rPr lang="en-US" sz="2247">
                <a:solidFill>
                  <a:srgbClr val="F6E0F5"/>
                </a:solidFill>
                <a:latin typeface="Garet"/>
                <a:ea typeface="Garet"/>
                <a:cs typeface="Garet"/>
                <a:sym typeface="Garet"/>
              </a:rPr>
              <a:t>Encoder (Layer 1-6)</a:t>
            </a:r>
          </a:p>
          <a:p>
            <a:pPr algn="l" marL="970345" indent="-323448" lvl="2">
              <a:lnSpc>
                <a:spcPts val="3146"/>
              </a:lnSpc>
              <a:buFont typeface="Arial"/>
              <a:buChar char="⚬"/>
            </a:pPr>
            <a:r>
              <a:rPr lang="en-US" sz="2247">
                <a:solidFill>
                  <a:srgbClr val="F6E0F5"/>
                </a:solidFill>
                <a:latin typeface="Garet"/>
                <a:ea typeface="Garet"/>
                <a:cs typeface="Garet"/>
                <a:sym typeface="Garet"/>
              </a:rPr>
              <a:t>  Mengekstrak dan mereduksi data gambar ke representasi fitur penting dalam bentuk dimensi kecil.</a:t>
            </a:r>
          </a:p>
          <a:p>
            <a:pPr algn="l" marL="485173" indent="-242586" lvl="1">
              <a:lnSpc>
                <a:spcPts val="3146"/>
              </a:lnSpc>
              <a:buFont typeface="Arial"/>
              <a:buChar char="•"/>
            </a:pPr>
            <a:r>
              <a:rPr lang="en-US" sz="2247">
                <a:solidFill>
                  <a:srgbClr val="F6E0F5"/>
                </a:solidFill>
                <a:latin typeface="Garet"/>
                <a:ea typeface="Garet"/>
                <a:cs typeface="Garet"/>
                <a:sym typeface="Garet"/>
              </a:rPr>
              <a:t>Decoder (Layer 7-10)</a:t>
            </a:r>
          </a:p>
          <a:p>
            <a:pPr algn="l" marL="970345" indent="-323448" lvl="2">
              <a:lnSpc>
                <a:spcPts val="3146"/>
              </a:lnSpc>
              <a:spcBef>
                <a:spcPct val="0"/>
              </a:spcBef>
              <a:buFont typeface="Arial"/>
              <a:buChar char="⚬"/>
            </a:pPr>
            <a:r>
              <a:rPr lang="en-US" sz="2247">
                <a:solidFill>
                  <a:srgbClr val="F6E0F5"/>
                </a:solidFill>
                <a:latin typeface="Garet"/>
                <a:ea typeface="Garet"/>
                <a:cs typeface="Garet"/>
                <a:sym typeface="Garet"/>
              </a:rPr>
              <a:t> Membangun kembali gambar dari representasi fitur tersebut, menghasilkan gambar bersih tanpa noise.</a:t>
            </a:r>
          </a:p>
          <a:p>
            <a:pPr algn="l">
              <a:lnSpc>
                <a:spcPts val="3146"/>
              </a:lnSpc>
              <a:spcBef>
                <a:spcPct val="0"/>
              </a:spcBef>
            </a:pPr>
          </a:p>
        </p:txBody>
      </p:sp>
      <p:sp>
        <p:nvSpPr>
          <p:cNvPr name="TextBox 9" id="9"/>
          <p:cNvSpPr txBox="true"/>
          <p:nvPr/>
        </p:nvSpPr>
        <p:spPr>
          <a:xfrm rot="0">
            <a:off x="3031064" y="6432404"/>
            <a:ext cx="9906759" cy="396294"/>
          </a:xfrm>
          <a:prstGeom prst="rect">
            <a:avLst/>
          </a:prstGeom>
        </p:spPr>
        <p:txBody>
          <a:bodyPr anchor="t" rtlCol="false" tIns="0" lIns="0" bIns="0" rIns="0">
            <a:spAutoFit/>
          </a:bodyPr>
          <a:lstStyle/>
          <a:p>
            <a:pPr algn="l">
              <a:lnSpc>
                <a:spcPts val="3359"/>
              </a:lnSpc>
              <a:spcBef>
                <a:spcPct val="0"/>
              </a:spcBef>
            </a:pPr>
            <a:r>
              <a:rPr lang="en-US" sz="2400">
                <a:solidFill>
                  <a:srgbClr val="F6E0F5"/>
                </a:solidFill>
                <a:latin typeface="Garet"/>
                <a:ea typeface="Garet"/>
                <a:cs typeface="Garet"/>
                <a:sym typeface="Garet"/>
              </a:rPr>
              <a:t>Ca</a:t>
            </a:r>
            <a:r>
              <a:rPr lang="en-US" sz="2400">
                <a:solidFill>
                  <a:srgbClr val="F6E0F5"/>
                </a:solidFill>
                <a:latin typeface="Garet"/>
                <a:ea typeface="Garet"/>
                <a:cs typeface="Garet"/>
                <a:sym typeface="Garet"/>
              </a:rPr>
              <a:t>ra Kerja Sec</a:t>
            </a:r>
            <a:r>
              <a:rPr lang="en-US" sz="2400">
                <a:solidFill>
                  <a:srgbClr val="F6E0F5"/>
                </a:solidFill>
                <a:latin typeface="Garet"/>
                <a:ea typeface="Garet"/>
                <a:cs typeface="Garet"/>
                <a:sym typeface="Garet"/>
              </a:rPr>
              <a:t>ara Umum :</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632" t="0" r="-23558" b="-77989"/>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579386" y="6583289"/>
            <a:ext cx="9260564" cy="3097610"/>
          </a:xfrm>
          <a:custGeom>
            <a:avLst/>
            <a:gdLst/>
            <a:ahLst/>
            <a:cxnLst/>
            <a:rect r="r" b="b" t="t" l="l"/>
            <a:pathLst>
              <a:path h="3097610" w="9260564">
                <a:moveTo>
                  <a:pt x="0" y="0"/>
                </a:moveTo>
                <a:lnTo>
                  <a:pt x="9260565" y="0"/>
                </a:lnTo>
                <a:lnTo>
                  <a:pt x="9260565" y="3097611"/>
                </a:lnTo>
                <a:lnTo>
                  <a:pt x="0" y="3097611"/>
                </a:lnTo>
                <a:lnTo>
                  <a:pt x="0" y="0"/>
                </a:lnTo>
                <a:close/>
              </a:path>
            </a:pathLst>
          </a:custGeom>
          <a:blipFill>
            <a:blip r:embed="rId6"/>
            <a:stretch>
              <a:fillRect l="0" t="0" r="0" b="0"/>
            </a:stretch>
          </a:blipFill>
        </p:spPr>
      </p:sp>
      <p:sp>
        <p:nvSpPr>
          <p:cNvPr name="TextBox 10" id="10"/>
          <p:cNvSpPr txBox="true"/>
          <p:nvPr/>
        </p:nvSpPr>
        <p:spPr>
          <a:xfrm rot="0">
            <a:off x="6439886" y="677698"/>
            <a:ext cx="5408227" cy="1327706"/>
          </a:xfrm>
          <a:prstGeom prst="rect">
            <a:avLst/>
          </a:prstGeom>
        </p:spPr>
        <p:txBody>
          <a:bodyPr anchor="t" rtlCol="false" tIns="0" lIns="0" bIns="0" rIns="0">
            <a:spAutoFit/>
          </a:bodyPr>
          <a:lstStyle/>
          <a:p>
            <a:pPr algn="ctr">
              <a:lnSpc>
                <a:spcPts val="10822"/>
              </a:lnSpc>
              <a:spcBef>
                <a:spcPct val="0"/>
              </a:spcBef>
            </a:pPr>
            <a:r>
              <a:rPr lang="en-US" b="true" sz="7730">
                <a:solidFill>
                  <a:srgbClr val="A280EC"/>
                </a:solidFill>
                <a:latin typeface="Garet Bold"/>
                <a:ea typeface="Garet Bold"/>
                <a:cs typeface="Garet Bold"/>
                <a:sym typeface="Garet Bold"/>
              </a:rPr>
              <a:t>Hasil</a:t>
            </a:r>
          </a:p>
        </p:txBody>
      </p:sp>
      <p:sp>
        <p:nvSpPr>
          <p:cNvPr name="TextBox 11" id="11"/>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2" id="12"/>
          <p:cNvSpPr txBox="true"/>
          <p:nvPr/>
        </p:nvSpPr>
        <p:spPr>
          <a:xfrm rot="5400000">
            <a:off x="16784378" y="5363220"/>
            <a:ext cx="1281112" cy="515630"/>
          </a:xfrm>
          <a:prstGeom prst="rect">
            <a:avLst/>
          </a:prstGeom>
        </p:spPr>
        <p:txBody>
          <a:bodyPr anchor="t" rtlCol="false" tIns="0" lIns="0" bIns="0" rIns="0">
            <a:spAutoFit/>
          </a:bodyPr>
          <a:lstStyle/>
          <a:p>
            <a:pPr algn="ctr">
              <a:lnSpc>
                <a:spcPts val="2029"/>
              </a:lnSpc>
            </a:pPr>
            <a:r>
              <a:rPr lang="en-US" sz="1449">
                <a:solidFill>
                  <a:srgbClr val="FEF0E1">
                    <a:alpha val="78824"/>
                  </a:srgbClr>
                </a:solidFill>
                <a:latin typeface="Poppins"/>
                <a:ea typeface="Poppins"/>
                <a:cs typeface="Poppins"/>
                <a:sym typeface="Poppins"/>
              </a:rPr>
              <a:t>page 10</a:t>
            </a:r>
          </a:p>
          <a:p>
            <a:pPr algn="ctr">
              <a:lnSpc>
                <a:spcPts val="2029"/>
              </a:lnSpc>
              <a:spcBef>
                <a:spcPct val="0"/>
              </a:spcBef>
            </a:pPr>
          </a:p>
        </p:txBody>
      </p:sp>
      <p:sp>
        <p:nvSpPr>
          <p:cNvPr name="TextBox 13" id="13"/>
          <p:cNvSpPr txBox="true"/>
          <p:nvPr/>
        </p:nvSpPr>
        <p:spPr>
          <a:xfrm rot="0">
            <a:off x="1726120" y="2307089"/>
            <a:ext cx="10473860" cy="4276200"/>
          </a:xfrm>
          <a:prstGeom prst="rect">
            <a:avLst/>
          </a:prstGeom>
        </p:spPr>
        <p:txBody>
          <a:bodyPr anchor="t" rtlCol="false" tIns="0" lIns="0" bIns="0" rIns="0">
            <a:spAutoFit/>
          </a:bodyPr>
          <a:lstStyle/>
          <a:p>
            <a:pPr algn="l" marL="485173" indent="-242586" lvl="1">
              <a:lnSpc>
                <a:spcPts val="3146"/>
              </a:lnSpc>
              <a:buFont typeface="Arial"/>
              <a:buChar char="•"/>
            </a:pPr>
            <a:r>
              <a:rPr lang="en-US" sz="2247">
                <a:solidFill>
                  <a:srgbClr val="F6E0F5"/>
                </a:solidFill>
                <a:latin typeface="Garet"/>
                <a:ea typeface="Garet"/>
                <a:cs typeface="Garet"/>
                <a:sym typeface="Garet"/>
              </a:rPr>
              <a:t>MSE (Mean Squared Error) yang sangat kecil: 0.0007, artinya selisih antara gambar asli dan hasil rekonstruksi sangat kecil.</a:t>
            </a:r>
          </a:p>
          <a:p>
            <a:pPr algn="l" marL="485173" indent="-242586" lvl="1">
              <a:lnSpc>
                <a:spcPts val="3146"/>
              </a:lnSpc>
              <a:buFont typeface="Arial"/>
              <a:buChar char="•"/>
            </a:pPr>
            <a:r>
              <a:rPr lang="en-US" sz="2247">
                <a:solidFill>
                  <a:srgbClr val="F6E0F5"/>
                </a:solidFill>
                <a:latin typeface="Garet"/>
                <a:ea typeface="Garet"/>
                <a:cs typeface="Garet"/>
                <a:sym typeface="Garet"/>
              </a:rPr>
              <a:t>PSNR (Peak Signal-to-Noise Ratio) sebesar 32.31 dB, menandakan kualitas rekonstruksi yang baik (semakin tinggi semakin bagus).</a:t>
            </a:r>
          </a:p>
          <a:p>
            <a:pPr algn="l" marL="485173" indent="-242586" lvl="1">
              <a:lnSpc>
                <a:spcPts val="3146"/>
              </a:lnSpc>
              <a:buFont typeface="Arial"/>
              <a:buChar char="•"/>
            </a:pPr>
            <a:r>
              <a:rPr lang="en-US" sz="2247">
                <a:solidFill>
                  <a:srgbClr val="F6E0F5"/>
                </a:solidFill>
                <a:latin typeface="Garet"/>
                <a:ea typeface="Garet"/>
                <a:cs typeface="Garet"/>
                <a:sym typeface="Garet"/>
              </a:rPr>
              <a:t>SSIM (Structural Similarity Index) sebesar 0.8858, menunjukkan struktur gambar yang dihasilkan sangat mirip dengan gambar aslinya (mendekati 1 berarti sangat mirip).</a:t>
            </a:r>
          </a:p>
          <a:p>
            <a:pPr algn="just">
              <a:lnSpc>
                <a:spcPts val="3146"/>
              </a:lnSpc>
              <a:spcBef>
                <a:spcPct val="0"/>
              </a:spcBef>
            </a:pPr>
            <a:r>
              <a:rPr lang="en-US" sz="2247">
                <a:solidFill>
                  <a:srgbClr val="F6E0F5"/>
                </a:solidFill>
                <a:latin typeface="Garet"/>
                <a:ea typeface="Garet"/>
                <a:cs typeface="Garet"/>
                <a:sym typeface="Garet"/>
              </a:rPr>
              <a:t>Dengan metrik-metrik tersebut, dapat disimpulkan bahwa DAE berhasil merekonstruksi gambar bersih dengan kualitas tinggi, dan layak dilanjutkan ke tahap klasifikasi menggunakan CNN.</a:t>
            </a:r>
          </a:p>
          <a:p>
            <a:pPr algn="l">
              <a:lnSpc>
                <a:spcPts val="3146"/>
              </a:lnSpc>
              <a:spcBef>
                <a:spcPct val="0"/>
              </a:spcBef>
            </a:pP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580" t="0" r="-26610" b="-77989"/>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1335" y="145636"/>
            <a:ext cx="6966252" cy="5414881"/>
          </a:xfrm>
          <a:custGeom>
            <a:avLst/>
            <a:gdLst/>
            <a:ahLst/>
            <a:cxnLst/>
            <a:rect r="r" b="b" t="t" l="l"/>
            <a:pathLst>
              <a:path h="5414881" w="6966252">
                <a:moveTo>
                  <a:pt x="0" y="0"/>
                </a:moveTo>
                <a:lnTo>
                  <a:pt x="6966252" y="0"/>
                </a:lnTo>
                <a:lnTo>
                  <a:pt x="6966252" y="5414881"/>
                </a:lnTo>
                <a:lnTo>
                  <a:pt x="0" y="5414881"/>
                </a:lnTo>
                <a:lnTo>
                  <a:pt x="0" y="0"/>
                </a:lnTo>
                <a:close/>
              </a:path>
            </a:pathLst>
          </a:custGeom>
          <a:blipFill>
            <a:blip r:embed="rId6"/>
            <a:stretch>
              <a:fillRect l="0" t="0" r="0" b="0"/>
            </a:stretch>
          </a:blipFill>
        </p:spPr>
      </p:sp>
      <p:sp>
        <p:nvSpPr>
          <p:cNvPr name="Freeform 10" id="10"/>
          <p:cNvSpPr/>
          <p:nvPr/>
        </p:nvSpPr>
        <p:spPr>
          <a:xfrm flipH="false" flipV="false" rot="0">
            <a:off x="2233850" y="5726573"/>
            <a:ext cx="13782024" cy="4277821"/>
          </a:xfrm>
          <a:custGeom>
            <a:avLst/>
            <a:gdLst/>
            <a:ahLst/>
            <a:cxnLst/>
            <a:rect r="r" b="b" t="t" l="l"/>
            <a:pathLst>
              <a:path h="4277821" w="13782024">
                <a:moveTo>
                  <a:pt x="0" y="0"/>
                </a:moveTo>
                <a:lnTo>
                  <a:pt x="13782024" y="0"/>
                </a:lnTo>
                <a:lnTo>
                  <a:pt x="13782024" y="4277821"/>
                </a:lnTo>
                <a:lnTo>
                  <a:pt x="0" y="4277821"/>
                </a:lnTo>
                <a:lnTo>
                  <a:pt x="0" y="0"/>
                </a:lnTo>
                <a:close/>
              </a:path>
            </a:pathLst>
          </a:custGeom>
          <a:blipFill>
            <a:blip r:embed="rId7"/>
            <a:stretch>
              <a:fillRect l="0" t="0" r="0" b="0"/>
            </a:stretch>
          </a:blipFill>
        </p:spPr>
      </p:sp>
      <p:sp>
        <p:nvSpPr>
          <p:cNvPr name="TextBox 11" id="11"/>
          <p:cNvSpPr txBox="true"/>
          <p:nvPr/>
        </p:nvSpPr>
        <p:spPr>
          <a:xfrm rot="0">
            <a:off x="9124862" y="2113024"/>
            <a:ext cx="5408227" cy="1327706"/>
          </a:xfrm>
          <a:prstGeom prst="rect">
            <a:avLst/>
          </a:prstGeom>
        </p:spPr>
        <p:txBody>
          <a:bodyPr anchor="t" rtlCol="false" tIns="0" lIns="0" bIns="0" rIns="0">
            <a:spAutoFit/>
          </a:bodyPr>
          <a:lstStyle/>
          <a:p>
            <a:pPr algn="ctr">
              <a:lnSpc>
                <a:spcPts val="10822"/>
              </a:lnSpc>
              <a:spcBef>
                <a:spcPct val="0"/>
              </a:spcBef>
            </a:pPr>
            <a:r>
              <a:rPr lang="en-US" b="true" sz="7730">
                <a:solidFill>
                  <a:srgbClr val="A280EC"/>
                </a:solidFill>
                <a:latin typeface="Garet Bold"/>
                <a:ea typeface="Garet Bold"/>
                <a:cs typeface="Garet Bold"/>
                <a:sym typeface="Garet Bold"/>
              </a:rPr>
              <a:t>Hasil</a:t>
            </a:r>
          </a:p>
        </p:txBody>
      </p:sp>
      <p:sp>
        <p:nvSpPr>
          <p:cNvPr name="TextBox 12" id="12"/>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3" id="13"/>
          <p:cNvSpPr txBox="true"/>
          <p:nvPr/>
        </p:nvSpPr>
        <p:spPr>
          <a:xfrm rot="5400000">
            <a:off x="16784378" y="5363220"/>
            <a:ext cx="1281112" cy="515630"/>
          </a:xfrm>
          <a:prstGeom prst="rect">
            <a:avLst/>
          </a:prstGeom>
        </p:spPr>
        <p:txBody>
          <a:bodyPr anchor="t" rtlCol="false" tIns="0" lIns="0" bIns="0" rIns="0">
            <a:spAutoFit/>
          </a:bodyPr>
          <a:lstStyle/>
          <a:p>
            <a:pPr algn="ctr">
              <a:lnSpc>
                <a:spcPts val="2029"/>
              </a:lnSpc>
            </a:pPr>
            <a:r>
              <a:rPr lang="en-US" sz="1449">
                <a:solidFill>
                  <a:srgbClr val="FEF0E1">
                    <a:alpha val="78824"/>
                  </a:srgbClr>
                </a:solidFill>
                <a:latin typeface="Poppins"/>
                <a:ea typeface="Poppins"/>
                <a:cs typeface="Poppins"/>
                <a:sym typeface="Poppins"/>
              </a:rPr>
              <a:t>page 10</a:t>
            </a:r>
          </a:p>
          <a:p>
            <a:pPr algn="ctr">
              <a:lnSpc>
                <a:spcPts val="2029"/>
              </a:lnSpc>
              <a:spcBef>
                <a:spcPct val="0"/>
              </a:spcBef>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false" flipV="false" rot="0">
            <a:off x="3968230" y="2458873"/>
            <a:ext cx="9070530" cy="6176054"/>
          </a:xfrm>
          <a:custGeom>
            <a:avLst/>
            <a:gdLst/>
            <a:ahLst/>
            <a:cxnLst/>
            <a:rect r="r" b="b" t="t" l="l"/>
            <a:pathLst>
              <a:path h="6176054" w="9070530">
                <a:moveTo>
                  <a:pt x="0" y="0"/>
                </a:moveTo>
                <a:lnTo>
                  <a:pt x="9070530" y="0"/>
                </a:lnTo>
                <a:lnTo>
                  <a:pt x="9070530" y="6176054"/>
                </a:lnTo>
                <a:lnTo>
                  <a:pt x="0" y="6176054"/>
                </a:lnTo>
                <a:lnTo>
                  <a:pt x="0" y="0"/>
                </a:lnTo>
                <a:close/>
              </a:path>
            </a:pathLst>
          </a:custGeom>
          <a:blipFill>
            <a:blip r:embed="rId4"/>
            <a:stretch>
              <a:fillRect l="0" t="0" r="0" b="0"/>
            </a:stretch>
          </a:blipFill>
        </p:spPr>
      </p:sp>
      <p:sp>
        <p:nvSpPr>
          <p:cNvPr name="TextBox 8" id="8"/>
          <p:cNvSpPr txBox="true"/>
          <p:nvPr/>
        </p:nvSpPr>
        <p:spPr>
          <a:xfrm rot="0">
            <a:off x="4990959" y="606567"/>
            <a:ext cx="8306082" cy="1285875"/>
          </a:xfrm>
          <a:prstGeom prst="rect">
            <a:avLst/>
          </a:prstGeom>
        </p:spPr>
        <p:txBody>
          <a:bodyPr anchor="t" rtlCol="false" tIns="0" lIns="0" bIns="0" rIns="0">
            <a:spAutoFit/>
          </a:bodyPr>
          <a:lstStyle/>
          <a:p>
            <a:pPr algn="l">
              <a:lnSpc>
                <a:spcPts val="10500"/>
              </a:lnSpc>
              <a:spcBef>
                <a:spcPct val="0"/>
              </a:spcBef>
            </a:pPr>
            <a:r>
              <a:rPr lang="en-US" sz="7500" b="true">
                <a:solidFill>
                  <a:srgbClr val="F6E0F5"/>
                </a:solidFill>
                <a:latin typeface="Garet Bold"/>
                <a:ea typeface="Garet Bold"/>
                <a:cs typeface="Garet Bold"/>
                <a:sym typeface="Garet Bold"/>
              </a:rPr>
              <a:t>Cara Kerja CNN</a:t>
            </a:r>
          </a:p>
        </p:txBody>
      </p:sp>
      <p:sp>
        <p:nvSpPr>
          <p:cNvPr name="TextBox 9" id="9"/>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0" id="10"/>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12</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54948" y="478798"/>
            <a:ext cx="13701567" cy="2389667"/>
          </a:xfrm>
          <a:prstGeom prst="rect">
            <a:avLst/>
          </a:prstGeom>
        </p:spPr>
        <p:txBody>
          <a:bodyPr anchor="t" rtlCol="false" tIns="0" lIns="0" bIns="0" rIns="0">
            <a:spAutoFit/>
          </a:bodyPr>
          <a:lstStyle/>
          <a:p>
            <a:pPr algn="l" marL="496571" indent="-248285" lvl="1">
              <a:lnSpc>
                <a:spcPts val="3220"/>
              </a:lnSpc>
              <a:buAutoNum type="arabicPeriod" startAt="1"/>
            </a:pPr>
            <a:r>
              <a:rPr lang="en-US" sz="2300">
                <a:solidFill>
                  <a:srgbClr val="F6E0F5"/>
                </a:solidFill>
                <a:latin typeface="Garet"/>
                <a:ea typeface="Garet"/>
                <a:cs typeface="Garet"/>
                <a:sym typeface="Garet"/>
              </a:rPr>
              <a:t> Ekstraksi Fitur (Conv2D)</a:t>
            </a:r>
          </a:p>
          <a:p>
            <a:pPr algn="l">
              <a:lnSpc>
                <a:spcPts val="3220"/>
              </a:lnSpc>
            </a:pPr>
            <a:r>
              <a:rPr lang="en-US" sz="2300">
                <a:solidFill>
                  <a:srgbClr val="F6E0F5"/>
                </a:solidFill>
                <a:latin typeface="Garet"/>
                <a:ea typeface="Garet"/>
                <a:cs typeface="Garet"/>
                <a:sym typeface="Garet"/>
              </a:rPr>
              <a:t>Gambar bersih dari DAE dimasukkan ke beberapa layer Conv2D.</a:t>
            </a:r>
          </a:p>
          <a:p>
            <a:pPr algn="l">
              <a:lnSpc>
                <a:spcPts val="3220"/>
              </a:lnSpc>
              <a:spcBef>
                <a:spcPct val="0"/>
              </a:spcBef>
            </a:pPr>
            <a:r>
              <a:rPr lang="en-US" sz="2300">
                <a:solidFill>
                  <a:srgbClr val="F6E0F5"/>
                </a:solidFill>
                <a:latin typeface="Garet"/>
                <a:ea typeface="Garet"/>
                <a:cs typeface="Garet"/>
                <a:sym typeface="Garet"/>
              </a:rPr>
              <a:t>Layer i</a:t>
            </a:r>
            <a:r>
              <a:rPr lang="en-US" sz="2300">
                <a:solidFill>
                  <a:srgbClr val="F6E0F5"/>
                </a:solidFill>
                <a:latin typeface="Garet"/>
                <a:ea typeface="Garet"/>
                <a:cs typeface="Garet"/>
                <a:sym typeface="Garet"/>
              </a:rPr>
              <a:t>ni menggunakan filter (kernel) untuk mendeteksi fitur visual mulai dari fitur s</a:t>
            </a:r>
            <a:r>
              <a:rPr lang="en-US" sz="2300">
                <a:solidFill>
                  <a:srgbClr val="F6E0F5"/>
                </a:solidFill>
                <a:latin typeface="Garet"/>
                <a:ea typeface="Garet"/>
                <a:cs typeface="Garet"/>
                <a:sym typeface="Garet"/>
              </a:rPr>
              <a:t>e</a:t>
            </a:r>
            <a:r>
              <a:rPr lang="en-US" sz="2300">
                <a:solidFill>
                  <a:srgbClr val="F6E0F5"/>
                </a:solidFill>
                <a:latin typeface="Garet"/>
                <a:ea typeface="Garet"/>
                <a:cs typeface="Garet"/>
                <a:sym typeface="Garet"/>
              </a:rPr>
              <a:t>derhana seperti tepi dan tekstur, hingga pola yang lebih kompleks dan abstrak. </a:t>
            </a:r>
            <a:r>
              <a:rPr lang="en-US" sz="2300">
                <a:solidFill>
                  <a:srgbClr val="F6E0F5"/>
                </a:solidFill>
                <a:latin typeface="Garet"/>
                <a:ea typeface="Garet"/>
                <a:cs typeface="Garet"/>
                <a:sym typeface="Garet"/>
              </a:rPr>
              <a:t>J</a:t>
            </a:r>
            <a:r>
              <a:rPr lang="en-US" sz="2300">
                <a:solidFill>
                  <a:srgbClr val="F6E0F5"/>
                </a:solidFill>
                <a:latin typeface="Garet"/>
                <a:ea typeface="Garet"/>
                <a:cs typeface="Garet"/>
                <a:sym typeface="Garet"/>
              </a:rPr>
              <a:t>umlah filter bertambah di tiap layer (32 → 64 → 128) agar jaringan bisa belajar fitur yang semakin kaya.</a:t>
            </a:r>
          </a:p>
        </p:txBody>
      </p:sp>
      <p:sp>
        <p:nvSpPr>
          <p:cNvPr name="Freeform 7" id="7"/>
          <p:cNvSpPr/>
          <p:nvPr/>
        </p:nvSpPr>
        <p:spPr>
          <a:xfrm flipH="true" flipV="false" rot="0">
            <a:off x="-811873" y="730691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TextBox 8" id="8"/>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08</a:t>
            </a:r>
          </a:p>
        </p:txBody>
      </p:sp>
      <p:sp>
        <p:nvSpPr>
          <p:cNvPr name="TextBox 9" id="9"/>
          <p:cNvSpPr txBox="true"/>
          <p:nvPr/>
        </p:nvSpPr>
        <p:spPr>
          <a:xfrm rot="0">
            <a:off x="554948" y="3005095"/>
            <a:ext cx="13701567" cy="3189821"/>
          </a:xfrm>
          <a:prstGeom prst="rect">
            <a:avLst/>
          </a:prstGeom>
        </p:spPr>
        <p:txBody>
          <a:bodyPr anchor="t" rtlCol="false" tIns="0" lIns="0" bIns="0" rIns="0">
            <a:spAutoFit/>
          </a:bodyPr>
          <a:lstStyle/>
          <a:p>
            <a:pPr algn="l">
              <a:lnSpc>
                <a:spcPts val="3220"/>
              </a:lnSpc>
            </a:pPr>
            <a:r>
              <a:rPr lang="en-US" sz="2300">
                <a:solidFill>
                  <a:srgbClr val="F6E0F5"/>
                </a:solidFill>
                <a:latin typeface="Garet"/>
                <a:ea typeface="Garet"/>
                <a:cs typeface="Garet"/>
                <a:sym typeface="Garet"/>
              </a:rPr>
              <a:t>   2. Reduksi Dimensi (MaxPooling2D)</a:t>
            </a:r>
          </a:p>
          <a:p>
            <a:pPr algn="l">
              <a:lnSpc>
                <a:spcPts val="3220"/>
              </a:lnSpc>
            </a:pPr>
            <a:r>
              <a:rPr lang="en-US" sz="2300">
                <a:solidFill>
                  <a:srgbClr val="F6E0F5"/>
                </a:solidFill>
                <a:latin typeface="Garet"/>
                <a:ea typeface="Garet"/>
                <a:cs typeface="Garet"/>
                <a:sym typeface="Garet"/>
              </a:rPr>
              <a:t>Setelah setiap konvolusi, dilakukan MaxPooling2D yang berfungsi untuk:</a:t>
            </a:r>
          </a:p>
          <a:p>
            <a:pPr algn="l" marL="496571" indent="-248285" lvl="1">
              <a:lnSpc>
                <a:spcPts val="3220"/>
              </a:lnSpc>
              <a:buFont typeface="Arial"/>
              <a:buChar char="•"/>
            </a:pPr>
            <a:r>
              <a:rPr lang="en-US" sz="2300">
                <a:solidFill>
                  <a:srgbClr val="F6E0F5"/>
                </a:solidFill>
                <a:latin typeface="Garet"/>
                <a:ea typeface="Garet"/>
                <a:cs typeface="Garet"/>
                <a:sym typeface="Garet"/>
              </a:rPr>
              <a:t>Mengurangi ukuran (dimensi) data secara bertahap</a:t>
            </a:r>
          </a:p>
          <a:p>
            <a:pPr algn="l" marL="496571" indent="-248285" lvl="1">
              <a:lnSpc>
                <a:spcPts val="3220"/>
              </a:lnSpc>
              <a:buFont typeface="Arial"/>
              <a:buChar char="•"/>
            </a:pPr>
            <a:r>
              <a:rPr lang="en-US" sz="2300">
                <a:solidFill>
                  <a:srgbClr val="F6E0F5"/>
                </a:solidFill>
                <a:latin typeface="Garet"/>
                <a:ea typeface="Garet"/>
                <a:cs typeface="Garet"/>
                <a:sym typeface="Garet"/>
              </a:rPr>
              <a:t>Mengambil fitur paling dominan</a:t>
            </a:r>
          </a:p>
          <a:p>
            <a:pPr algn="l" marL="496571" indent="-248285" lvl="1">
              <a:lnSpc>
                <a:spcPts val="3220"/>
              </a:lnSpc>
              <a:buFont typeface="Arial"/>
              <a:buChar char="•"/>
            </a:pPr>
            <a:r>
              <a:rPr lang="en-US" sz="2300">
                <a:solidFill>
                  <a:srgbClr val="F6E0F5"/>
                </a:solidFill>
                <a:latin typeface="Garet"/>
                <a:ea typeface="Garet"/>
                <a:cs typeface="Garet"/>
                <a:sym typeface="Garet"/>
              </a:rPr>
              <a:t>Membuat jaringan lebih efisien dan mengurangi risiko overfitting</a:t>
            </a:r>
          </a:p>
          <a:p>
            <a:pPr algn="l" marL="496571" indent="-248285" lvl="1">
              <a:lnSpc>
                <a:spcPts val="3220"/>
              </a:lnSpc>
              <a:buFont typeface="Arial"/>
              <a:buChar char="•"/>
            </a:pPr>
            <a:r>
              <a:rPr lang="en-US" sz="2300">
                <a:solidFill>
                  <a:srgbClr val="F6E0F5"/>
                </a:solidFill>
                <a:latin typeface="Garet"/>
                <a:ea typeface="Garet"/>
                <a:cs typeface="Garet"/>
                <a:sym typeface="Garet"/>
              </a:rPr>
              <a:t> Pooling dilakukan tiga kali sehingga ukuran gambar dikurangi secara bertahap dari (126x126) menjadi (14x14).</a:t>
            </a:r>
          </a:p>
          <a:p>
            <a:pPr algn="l">
              <a:lnSpc>
                <a:spcPts val="3220"/>
              </a:lnSpc>
              <a:spcBef>
                <a:spcPct val="0"/>
              </a:spcBef>
            </a:pPr>
          </a:p>
        </p:txBody>
      </p:sp>
      <p:sp>
        <p:nvSpPr>
          <p:cNvPr name="TextBox 10" id="10"/>
          <p:cNvSpPr txBox="true"/>
          <p:nvPr/>
        </p:nvSpPr>
        <p:spPr>
          <a:xfrm rot="0">
            <a:off x="554948" y="5971144"/>
            <a:ext cx="13701567" cy="1989590"/>
          </a:xfrm>
          <a:prstGeom prst="rect">
            <a:avLst/>
          </a:prstGeom>
        </p:spPr>
        <p:txBody>
          <a:bodyPr anchor="t" rtlCol="false" tIns="0" lIns="0" bIns="0" rIns="0">
            <a:spAutoFit/>
          </a:bodyPr>
          <a:lstStyle/>
          <a:p>
            <a:pPr algn="l">
              <a:lnSpc>
                <a:spcPts val="3220"/>
              </a:lnSpc>
            </a:pPr>
            <a:r>
              <a:rPr lang="en-US" sz="2300">
                <a:solidFill>
                  <a:srgbClr val="F6E0F5"/>
                </a:solidFill>
                <a:latin typeface="Garet"/>
                <a:ea typeface="Garet"/>
                <a:cs typeface="Garet"/>
                <a:sym typeface="Garet"/>
              </a:rPr>
              <a:t>   3. Transformasi ke Bentuk Vektor (Flatten)</a:t>
            </a:r>
          </a:p>
          <a:p>
            <a:pPr algn="l">
              <a:lnSpc>
                <a:spcPts val="3220"/>
              </a:lnSpc>
            </a:pPr>
            <a:r>
              <a:rPr lang="en-US" sz="2300">
                <a:solidFill>
                  <a:srgbClr val="F6E0F5"/>
                </a:solidFill>
                <a:latin typeface="Garet"/>
                <a:ea typeface="Garet"/>
                <a:cs typeface="Garet"/>
                <a:sym typeface="Garet"/>
              </a:rPr>
              <a:t>Hasil ekstraksi fitur yang masih berbentuk 3D diubah menjadi vektor 1 dimensi menggunakan Flatten.</a:t>
            </a:r>
          </a:p>
          <a:p>
            <a:pPr algn="l">
              <a:lnSpc>
                <a:spcPts val="3220"/>
              </a:lnSpc>
            </a:pPr>
            <a:r>
              <a:rPr lang="en-US" sz="2300">
                <a:solidFill>
                  <a:srgbClr val="F6E0F5"/>
                </a:solidFill>
                <a:latin typeface="Garet"/>
                <a:ea typeface="Garet"/>
                <a:cs typeface="Garet"/>
                <a:sym typeface="Garet"/>
              </a:rPr>
              <a:t>Hal ini membuat data siap diproses oleh layer fully connected.</a:t>
            </a:r>
          </a:p>
          <a:p>
            <a:pPr algn="l">
              <a:lnSpc>
                <a:spcPts val="3220"/>
              </a:lnSpc>
              <a:spcBef>
                <a:spcPct val="0"/>
              </a:spcBef>
            </a:pP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811873" y="730691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6"/>
            <a:stretch>
              <a:fillRect l="0" t="0" r="0" b="0"/>
            </a:stretch>
          </a:blipFill>
        </p:spPr>
      </p:sp>
      <p:sp>
        <p:nvSpPr>
          <p:cNvPr name="TextBox 7" id="7"/>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08</a:t>
            </a:r>
          </a:p>
        </p:txBody>
      </p:sp>
      <p:grpSp>
        <p:nvGrpSpPr>
          <p:cNvPr name="Group 8" id="8"/>
          <p:cNvGrpSpPr/>
          <p:nvPr/>
        </p:nvGrpSpPr>
        <p:grpSpPr>
          <a:xfrm rot="0">
            <a:off x="1308364" y="1028700"/>
            <a:ext cx="14092227" cy="6939272"/>
            <a:chOff x="0" y="0"/>
            <a:chExt cx="18789636" cy="9252363"/>
          </a:xfrm>
        </p:grpSpPr>
        <p:sp>
          <p:nvSpPr>
            <p:cNvPr name="TextBox 9" id="9"/>
            <p:cNvSpPr txBox="true"/>
            <p:nvPr/>
          </p:nvSpPr>
          <p:spPr>
            <a:xfrm rot="0">
              <a:off x="0" y="-47625"/>
              <a:ext cx="18268756" cy="6522121"/>
            </a:xfrm>
            <a:prstGeom prst="rect">
              <a:avLst/>
            </a:prstGeom>
          </p:spPr>
          <p:txBody>
            <a:bodyPr anchor="t" rtlCol="false" tIns="0" lIns="0" bIns="0" rIns="0">
              <a:spAutoFit/>
            </a:bodyPr>
            <a:lstStyle/>
            <a:p>
              <a:pPr algn="l">
                <a:lnSpc>
                  <a:spcPts val="3779"/>
                </a:lnSpc>
              </a:pPr>
              <a:r>
                <a:rPr lang="en-US" sz="2699">
                  <a:solidFill>
                    <a:srgbClr val="F6E0F5"/>
                  </a:solidFill>
                  <a:latin typeface="Garet"/>
                  <a:ea typeface="Garet"/>
                  <a:cs typeface="Garet"/>
                  <a:sym typeface="Garet"/>
                </a:rPr>
                <a:t>   4. Klasifikasi Awal (Dense)</a:t>
              </a:r>
            </a:p>
            <a:p>
              <a:pPr algn="l">
                <a:lnSpc>
                  <a:spcPts val="3779"/>
                </a:lnSpc>
              </a:pPr>
              <a:r>
                <a:rPr lang="en-US" sz="2699">
                  <a:solidFill>
                    <a:srgbClr val="F6E0F5"/>
                  </a:solidFill>
                  <a:latin typeface="Garet"/>
                  <a:ea typeface="Garet"/>
                  <a:cs typeface="Garet"/>
                  <a:sym typeface="Garet"/>
                </a:rPr>
                <a:t>Data yang sudah dalam bentuk vektor masuk ke layer Dense dengan 128 neuron.</a:t>
              </a:r>
            </a:p>
            <a:p>
              <a:pPr algn="l">
                <a:lnSpc>
                  <a:spcPts val="3779"/>
                </a:lnSpc>
              </a:pPr>
              <a:r>
                <a:rPr lang="en-US" sz="2699">
                  <a:solidFill>
                    <a:srgbClr val="F6E0F5"/>
                  </a:solidFill>
                  <a:latin typeface="Garet"/>
                  <a:ea typeface="Garet"/>
                  <a:cs typeface="Garet"/>
                  <a:sym typeface="Garet"/>
                </a:rPr>
                <a:t> Di sini model mulai melakukan analisis hubungan antar fitur untuk membedakan antar kelas.</a:t>
              </a:r>
            </a:p>
            <a:p>
              <a:pPr algn="l">
                <a:lnSpc>
                  <a:spcPts val="1349"/>
                </a:lnSpc>
              </a:pPr>
            </a:p>
            <a:p>
              <a:pPr algn="l">
                <a:lnSpc>
                  <a:spcPts val="3779"/>
                </a:lnSpc>
              </a:pPr>
              <a:r>
                <a:rPr lang="en-US" sz="2699">
                  <a:solidFill>
                    <a:srgbClr val="F6E0F5"/>
                  </a:solidFill>
                  <a:latin typeface="Garet"/>
                  <a:ea typeface="Garet"/>
                  <a:cs typeface="Garet"/>
                  <a:sym typeface="Garet"/>
                </a:rPr>
                <a:t>   </a:t>
              </a:r>
              <a:r>
                <a:rPr lang="en-US" sz="2699">
                  <a:solidFill>
                    <a:srgbClr val="F6E0F5"/>
                  </a:solidFill>
                  <a:latin typeface="Garet"/>
                  <a:ea typeface="Garet"/>
                  <a:cs typeface="Garet"/>
                  <a:sym typeface="Garet"/>
                </a:rPr>
                <a:t>5. Regularisasi (Dropout)</a:t>
              </a:r>
            </a:p>
            <a:p>
              <a:pPr algn="l">
                <a:lnSpc>
                  <a:spcPts val="3779"/>
                </a:lnSpc>
              </a:pPr>
              <a:r>
                <a:rPr lang="en-US" sz="2699">
                  <a:solidFill>
                    <a:srgbClr val="F6E0F5"/>
                  </a:solidFill>
                  <a:latin typeface="Garet"/>
                  <a:ea typeface="Garet"/>
                  <a:cs typeface="Garet"/>
                  <a:sym typeface="Garet"/>
                </a:rPr>
                <a:t>Layer Dropout digunakan untuk mencegah overfitting dengan cara mematikan beberapa neuron secara acak saat training, agar model tidak terlalu menghafal data latih.</a:t>
              </a:r>
            </a:p>
            <a:p>
              <a:pPr algn="l">
                <a:lnSpc>
                  <a:spcPts val="3779"/>
                </a:lnSpc>
                <a:spcBef>
                  <a:spcPct val="0"/>
                </a:spcBef>
              </a:pPr>
            </a:p>
          </p:txBody>
        </p:sp>
        <p:sp>
          <p:nvSpPr>
            <p:cNvPr name="TextBox 10" id="10"/>
            <p:cNvSpPr txBox="true"/>
            <p:nvPr/>
          </p:nvSpPr>
          <p:spPr>
            <a:xfrm rot="0">
              <a:off x="0" y="6121178"/>
              <a:ext cx="18789636" cy="3131185"/>
            </a:xfrm>
            <a:prstGeom prst="rect">
              <a:avLst/>
            </a:prstGeom>
          </p:spPr>
          <p:txBody>
            <a:bodyPr anchor="t" rtlCol="false" tIns="0" lIns="0" bIns="0" rIns="0">
              <a:spAutoFit/>
            </a:bodyPr>
            <a:lstStyle/>
            <a:p>
              <a:pPr algn="l">
                <a:lnSpc>
                  <a:spcPts val="3779"/>
                </a:lnSpc>
              </a:pPr>
              <a:r>
                <a:rPr lang="en-US" sz="2699">
                  <a:solidFill>
                    <a:srgbClr val="F6E0F5"/>
                  </a:solidFill>
                  <a:latin typeface="Garet"/>
                  <a:ea typeface="Garet"/>
                  <a:cs typeface="Garet"/>
                  <a:sym typeface="Garet"/>
                </a:rPr>
                <a:t>   6. Output Layer (Dense - 3 neuron)</a:t>
              </a:r>
            </a:p>
            <a:p>
              <a:pPr algn="l">
                <a:lnSpc>
                  <a:spcPts val="3779"/>
                </a:lnSpc>
              </a:pPr>
              <a:r>
                <a:rPr lang="en-US" sz="2699">
                  <a:solidFill>
                    <a:srgbClr val="F6E0F5"/>
                  </a:solidFill>
                  <a:latin typeface="Garet"/>
                  <a:ea typeface="Garet"/>
                  <a:cs typeface="Garet"/>
                  <a:sym typeface="Garet"/>
                </a:rPr>
                <a:t>Layer terakhir berisi 3 neuron, sesuai jumlah kelas.</a:t>
              </a:r>
            </a:p>
            <a:p>
              <a:pPr algn="l">
                <a:lnSpc>
                  <a:spcPts val="3779"/>
                </a:lnSpc>
              </a:pPr>
              <a:r>
                <a:rPr lang="en-US" sz="2699">
                  <a:solidFill>
                    <a:srgbClr val="F6E0F5"/>
                  </a:solidFill>
                  <a:latin typeface="Garet"/>
                  <a:ea typeface="Garet"/>
                  <a:cs typeface="Garet"/>
                  <a:sym typeface="Garet"/>
                </a:rPr>
                <a:t> Menggunakan aktivasi softmax untuk menghasilkan probabilitas dari masing-masing kelas.</a:t>
              </a:r>
            </a:p>
            <a:p>
              <a:pPr algn="l">
                <a:lnSpc>
                  <a:spcPts val="3779"/>
                </a:lnSpc>
                <a:spcBef>
                  <a:spcPct val="0"/>
                </a:spcBef>
              </a:pPr>
              <a:r>
                <a:rPr lang="en-US" sz="2699">
                  <a:solidFill>
                    <a:srgbClr val="F6E0F5"/>
                  </a:solidFill>
                  <a:latin typeface="Garet"/>
                  <a:ea typeface="Garet"/>
                  <a:cs typeface="Garet"/>
                  <a:sym typeface="Garet"/>
                </a:rPr>
                <a:t> Hasil akhir berupa prediksi kelas objek (misal: kelas 0, 1, atau 2).</a:t>
              </a:r>
            </a:p>
          </p:txBody>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0623"/>
        </a:solidFill>
      </p:bgPr>
    </p:bg>
    <p:spTree>
      <p:nvGrpSpPr>
        <p:cNvPr id="1" name=""/>
        <p:cNvGrpSpPr/>
        <p:nvPr/>
      </p:nvGrpSpPr>
      <p:grpSpPr>
        <a:xfrm>
          <a:off x="0" y="0"/>
          <a:ext cx="0" cy="0"/>
          <a:chOff x="0" y="0"/>
          <a:chExt cx="0" cy="0"/>
        </a:xfrm>
      </p:grpSpPr>
      <p:sp>
        <p:nvSpPr>
          <p:cNvPr name="Freeform 2" id="2"/>
          <p:cNvSpPr/>
          <p:nvPr/>
        </p:nvSpPr>
        <p:spPr>
          <a:xfrm flipH="false" flipV="false" rot="1392916">
            <a:off x="358938" y="9187243"/>
            <a:ext cx="1158181" cy="1295867"/>
          </a:xfrm>
          <a:custGeom>
            <a:avLst/>
            <a:gdLst/>
            <a:ahLst/>
            <a:cxnLst/>
            <a:rect r="r" b="b" t="t" l="l"/>
            <a:pathLst>
              <a:path h="1295867" w="1158181">
                <a:moveTo>
                  <a:pt x="0" y="0"/>
                </a:moveTo>
                <a:lnTo>
                  <a:pt x="1158181" y="0"/>
                </a:lnTo>
                <a:lnTo>
                  <a:pt x="1158181" y="1295867"/>
                </a:lnTo>
                <a:lnTo>
                  <a:pt x="0" y="1295867"/>
                </a:lnTo>
                <a:lnTo>
                  <a:pt x="0" y="0"/>
                </a:lnTo>
                <a:close/>
              </a:path>
            </a:pathLst>
          </a:custGeom>
          <a:blipFill>
            <a:blip r:embed="rId2"/>
            <a:stretch>
              <a:fillRect l="0" t="0" r="0" b="0"/>
            </a:stretch>
          </a:blipFill>
        </p:spPr>
      </p:sp>
      <p:sp>
        <p:nvSpPr>
          <p:cNvPr name="Freeform 3" id="3"/>
          <p:cNvSpPr/>
          <p:nvPr/>
        </p:nvSpPr>
        <p:spPr>
          <a:xfrm flipH="false" flipV="false" rot="-1600701">
            <a:off x="15885219" y="1766260"/>
            <a:ext cx="1207461" cy="1277736"/>
          </a:xfrm>
          <a:custGeom>
            <a:avLst/>
            <a:gdLst/>
            <a:ahLst/>
            <a:cxnLst/>
            <a:rect r="r" b="b" t="t" l="l"/>
            <a:pathLst>
              <a:path h="1277736" w="1207461">
                <a:moveTo>
                  <a:pt x="0" y="0"/>
                </a:moveTo>
                <a:lnTo>
                  <a:pt x="1207460" y="0"/>
                </a:lnTo>
                <a:lnTo>
                  <a:pt x="1207460" y="1277736"/>
                </a:lnTo>
                <a:lnTo>
                  <a:pt x="0" y="1277736"/>
                </a:lnTo>
                <a:lnTo>
                  <a:pt x="0" y="0"/>
                </a:lnTo>
                <a:close/>
              </a:path>
            </a:pathLst>
          </a:custGeom>
          <a:blipFill>
            <a:blip r:embed="rId3"/>
            <a:stretch>
              <a:fillRect l="0" t="0" r="0" b="0"/>
            </a:stretch>
          </a:blipFill>
        </p:spPr>
      </p:sp>
      <p:sp>
        <p:nvSpPr>
          <p:cNvPr name="Freeform 4" id="4"/>
          <p:cNvSpPr/>
          <p:nvPr/>
        </p:nvSpPr>
        <p:spPr>
          <a:xfrm flipH="false" flipV="false" rot="1558470">
            <a:off x="16210632" y="9445005"/>
            <a:ext cx="1129301" cy="1199788"/>
          </a:xfrm>
          <a:custGeom>
            <a:avLst/>
            <a:gdLst/>
            <a:ahLst/>
            <a:cxnLst/>
            <a:rect r="r" b="b" t="t" l="l"/>
            <a:pathLst>
              <a:path h="1199788" w="1129301">
                <a:moveTo>
                  <a:pt x="0" y="0"/>
                </a:moveTo>
                <a:lnTo>
                  <a:pt x="1129300" y="0"/>
                </a:lnTo>
                <a:lnTo>
                  <a:pt x="1129300" y="1199788"/>
                </a:lnTo>
                <a:lnTo>
                  <a:pt x="0" y="1199788"/>
                </a:lnTo>
                <a:lnTo>
                  <a:pt x="0" y="0"/>
                </a:lnTo>
                <a:close/>
              </a:path>
            </a:pathLst>
          </a:custGeom>
          <a:blipFill>
            <a:blip r:embed="rId4"/>
            <a:stretch>
              <a:fillRect l="0" t="0" r="0" b="0"/>
            </a:stretch>
          </a:blipFill>
        </p:spPr>
      </p:sp>
      <p:sp>
        <p:nvSpPr>
          <p:cNvPr name="Freeform 5" id="5"/>
          <p:cNvSpPr/>
          <p:nvPr/>
        </p:nvSpPr>
        <p:spPr>
          <a:xfrm flipH="false" flipV="false" rot="0">
            <a:off x="-314924" y="1264584"/>
            <a:ext cx="1112030" cy="1140544"/>
          </a:xfrm>
          <a:custGeom>
            <a:avLst/>
            <a:gdLst/>
            <a:ahLst/>
            <a:cxnLst/>
            <a:rect r="r" b="b" t="t" l="l"/>
            <a:pathLst>
              <a:path h="1140544" w="1112030">
                <a:moveTo>
                  <a:pt x="0" y="0"/>
                </a:moveTo>
                <a:lnTo>
                  <a:pt x="1112030" y="0"/>
                </a:lnTo>
                <a:lnTo>
                  <a:pt x="1112030" y="1140544"/>
                </a:lnTo>
                <a:lnTo>
                  <a:pt x="0" y="1140544"/>
                </a:lnTo>
                <a:lnTo>
                  <a:pt x="0" y="0"/>
                </a:lnTo>
                <a:close/>
              </a:path>
            </a:pathLst>
          </a:custGeom>
          <a:blipFill>
            <a:blip r:embed="rId5"/>
            <a:stretch>
              <a:fillRect l="0" t="0" r="0" b="0"/>
            </a:stretch>
          </a:blipFill>
        </p:spPr>
      </p:sp>
      <p:sp>
        <p:nvSpPr>
          <p:cNvPr name="Freeform 6" id="6"/>
          <p:cNvSpPr/>
          <p:nvPr/>
        </p:nvSpPr>
        <p:spPr>
          <a:xfrm flipH="false" flipV="false" rot="-941928">
            <a:off x="1617893" y="-656527"/>
            <a:ext cx="835498" cy="1602074"/>
          </a:xfrm>
          <a:custGeom>
            <a:avLst/>
            <a:gdLst/>
            <a:ahLst/>
            <a:cxnLst/>
            <a:rect r="r" b="b" t="t" l="l"/>
            <a:pathLst>
              <a:path h="1602074" w="835498">
                <a:moveTo>
                  <a:pt x="0" y="0"/>
                </a:moveTo>
                <a:lnTo>
                  <a:pt x="835498" y="0"/>
                </a:lnTo>
                <a:lnTo>
                  <a:pt x="835498" y="1602073"/>
                </a:lnTo>
                <a:lnTo>
                  <a:pt x="0" y="1602073"/>
                </a:lnTo>
                <a:lnTo>
                  <a:pt x="0" y="0"/>
                </a:lnTo>
                <a:close/>
              </a:path>
            </a:pathLst>
          </a:custGeom>
          <a:blipFill>
            <a:blip r:embed="rId6"/>
            <a:stretch>
              <a:fillRect l="0" t="0" r="0" b="0"/>
            </a:stretch>
          </a:blipFill>
        </p:spPr>
      </p:sp>
      <p:sp>
        <p:nvSpPr>
          <p:cNvPr name="Freeform 7" id="7"/>
          <p:cNvSpPr/>
          <p:nvPr/>
        </p:nvSpPr>
        <p:spPr>
          <a:xfrm flipH="false" flipV="false" rot="0">
            <a:off x="-81174" y="5499517"/>
            <a:ext cx="878280" cy="827217"/>
          </a:xfrm>
          <a:custGeom>
            <a:avLst/>
            <a:gdLst/>
            <a:ahLst/>
            <a:cxnLst/>
            <a:rect r="r" b="b" t="t" l="l"/>
            <a:pathLst>
              <a:path h="827217" w="878280">
                <a:moveTo>
                  <a:pt x="0" y="0"/>
                </a:moveTo>
                <a:lnTo>
                  <a:pt x="878280" y="0"/>
                </a:lnTo>
                <a:lnTo>
                  <a:pt x="878280" y="827217"/>
                </a:lnTo>
                <a:lnTo>
                  <a:pt x="0" y="827217"/>
                </a:lnTo>
                <a:lnTo>
                  <a:pt x="0" y="0"/>
                </a:lnTo>
                <a:close/>
              </a:path>
            </a:pathLst>
          </a:custGeom>
          <a:blipFill>
            <a:blip r:embed="rId7"/>
            <a:stretch>
              <a:fillRect l="0" t="0" r="0" b="0"/>
            </a:stretch>
          </a:blipFill>
        </p:spPr>
      </p:sp>
      <p:sp>
        <p:nvSpPr>
          <p:cNvPr name="Freeform 8" id="8"/>
          <p:cNvSpPr/>
          <p:nvPr/>
        </p:nvSpPr>
        <p:spPr>
          <a:xfrm flipH="false" flipV="false" rot="0">
            <a:off x="17757281" y="3363823"/>
            <a:ext cx="1061438" cy="1261123"/>
          </a:xfrm>
          <a:custGeom>
            <a:avLst/>
            <a:gdLst/>
            <a:ahLst/>
            <a:cxnLst/>
            <a:rect r="r" b="b" t="t" l="l"/>
            <a:pathLst>
              <a:path h="1261123" w="1061438">
                <a:moveTo>
                  <a:pt x="0" y="0"/>
                </a:moveTo>
                <a:lnTo>
                  <a:pt x="1061438" y="0"/>
                </a:lnTo>
                <a:lnTo>
                  <a:pt x="1061438" y="1261123"/>
                </a:lnTo>
                <a:lnTo>
                  <a:pt x="0" y="1261123"/>
                </a:lnTo>
                <a:lnTo>
                  <a:pt x="0" y="0"/>
                </a:lnTo>
                <a:close/>
              </a:path>
            </a:pathLst>
          </a:custGeom>
          <a:blipFill>
            <a:blip r:embed="rId8"/>
            <a:stretch>
              <a:fillRect l="0" t="0" r="0" b="0"/>
            </a:stretch>
          </a:blipFill>
        </p:spPr>
      </p:sp>
      <p:sp>
        <p:nvSpPr>
          <p:cNvPr name="Freeform 9" id="9"/>
          <p:cNvSpPr/>
          <p:nvPr/>
        </p:nvSpPr>
        <p:spPr>
          <a:xfrm flipH="false" flipV="false" rot="0">
            <a:off x="14811696" y="0"/>
            <a:ext cx="850955" cy="836137"/>
          </a:xfrm>
          <a:custGeom>
            <a:avLst/>
            <a:gdLst/>
            <a:ahLst/>
            <a:cxnLst/>
            <a:rect r="r" b="b" t="t" l="l"/>
            <a:pathLst>
              <a:path h="836137" w="850955">
                <a:moveTo>
                  <a:pt x="0" y="0"/>
                </a:moveTo>
                <a:lnTo>
                  <a:pt x="850955" y="0"/>
                </a:lnTo>
                <a:lnTo>
                  <a:pt x="850955" y="836137"/>
                </a:lnTo>
                <a:lnTo>
                  <a:pt x="0" y="836137"/>
                </a:lnTo>
                <a:lnTo>
                  <a:pt x="0" y="0"/>
                </a:lnTo>
                <a:close/>
              </a:path>
            </a:pathLst>
          </a:custGeom>
          <a:blipFill>
            <a:blip r:embed="rId9"/>
            <a:stretch>
              <a:fillRect l="0" t="0" r="0" b="0"/>
            </a:stretch>
          </a:blipFill>
        </p:spPr>
      </p:sp>
      <p:grpSp>
        <p:nvGrpSpPr>
          <p:cNvPr name="Group 10" id="10"/>
          <p:cNvGrpSpPr/>
          <p:nvPr/>
        </p:nvGrpSpPr>
        <p:grpSpPr>
          <a:xfrm rot="0">
            <a:off x="1512718" y="4170226"/>
            <a:ext cx="3476386" cy="347638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2" id="12"/>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grpSp>
        <p:nvGrpSpPr>
          <p:cNvPr name="Group 13" id="13"/>
          <p:cNvGrpSpPr/>
          <p:nvPr/>
        </p:nvGrpSpPr>
        <p:grpSpPr>
          <a:xfrm rot="0">
            <a:off x="5441444" y="4134693"/>
            <a:ext cx="3476386" cy="347638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5" id="15"/>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grpSp>
        <p:nvGrpSpPr>
          <p:cNvPr name="Group 16" id="16"/>
          <p:cNvGrpSpPr/>
          <p:nvPr/>
        </p:nvGrpSpPr>
        <p:grpSpPr>
          <a:xfrm rot="0">
            <a:off x="9370170" y="4099160"/>
            <a:ext cx="3476386" cy="347638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18" id="18"/>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grpSp>
        <p:nvGrpSpPr>
          <p:cNvPr name="Group 19" id="19"/>
          <p:cNvGrpSpPr/>
          <p:nvPr/>
        </p:nvGrpSpPr>
        <p:grpSpPr>
          <a:xfrm rot="0">
            <a:off x="13298896" y="4170226"/>
            <a:ext cx="3476386" cy="347638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sp>
        <p:sp>
          <p:nvSpPr>
            <p:cNvPr name="TextBox 21" id="21"/>
            <p:cNvSpPr txBox="true"/>
            <p:nvPr/>
          </p:nvSpPr>
          <p:spPr>
            <a:xfrm>
              <a:off x="76200" y="-133350"/>
              <a:ext cx="660400" cy="869950"/>
            </a:xfrm>
            <a:prstGeom prst="rect">
              <a:avLst/>
            </a:prstGeom>
          </p:spPr>
          <p:txBody>
            <a:bodyPr anchor="ctr" rtlCol="false" tIns="50800" lIns="50800" bIns="50800" rIns="50800"/>
            <a:lstStyle/>
            <a:p>
              <a:pPr algn="ctr">
                <a:lnSpc>
                  <a:spcPts val="3941"/>
                </a:lnSpc>
              </a:pPr>
            </a:p>
          </p:txBody>
        </p:sp>
      </p:grpSp>
      <p:grpSp>
        <p:nvGrpSpPr>
          <p:cNvPr name="Group 22" id="22"/>
          <p:cNvGrpSpPr>
            <a:grpSpLocks noChangeAspect="true"/>
          </p:cNvGrpSpPr>
          <p:nvPr/>
        </p:nvGrpSpPr>
        <p:grpSpPr>
          <a:xfrm rot="0">
            <a:off x="1838944" y="4460919"/>
            <a:ext cx="2823933" cy="2823933"/>
            <a:chOff x="0" y="0"/>
            <a:chExt cx="8909050" cy="8909050"/>
          </a:xfrm>
        </p:grpSpPr>
        <p:sp>
          <p:nvSpPr>
            <p:cNvPr name="Freeform 23" id="23"/>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893491"/>
            </a:solidFill>
          </p:spPr>
        </p:sp>
        <p:sp>
          <p:nvSpPr>
            <p:cNvPr name="Freeform 24" id="24"/>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10"/>
              <a:stretch>
                <a:fillRect l="223" t="-14069" r="223" b="-36588"/>
              </a:stretch>
            </a:blipFill>
          </p:spPr>
        </p:sp>
        <p:sp>
          <p:nvSpPr>
            <p:cNvPr name="Freeform 25" id="25"/>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D56BE1"/>
            </a:solidFill>
          </p:spPr>
        </p:sp>
      </p:grpSp>
      <p:sp>
        <p:nvSpPr>
          <p:cNvPr name="TextBox 26" id="26"/>
          <p:cNvSpPr txBox="true"/>
          <p:nvPr/>
        </p:nvSpPr>
        <p:spPr>
          <a:xfrm rot="0">
            <a:off x="962025" y="8133887"/>
            <a:ext cx="4322198" cy="316203"/>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Joe Hanzen Goenawan</a:t>
            </a:r>
          </a:p>
        </p:txBody>
      </p:sp>
      <p:sp>
        <p:nvSpPr>
          <p:cNvPr name="TextBox 27" id="27"/>
          <p:cNvSpPr txBox="true"/>
          <p:nvPr/>
        </p:nvSpPr>
        <p:spPr>
          <a:xfrm rot="0">
            <a:off x="5400155" y="8133887"/>
            <a:ext cx="3558964" cy="316203"/>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Rafif Fawwaz K</a:t>
            </a:r>
          </a:p>
        </p:txBody>
      </p:sp>
      <p:sp>
        <p:nvSpPr>
          <p:cNvPr name="TextBox 28" id="28"/>
          <p:cNvSpPr txBox="true"/>
          <p:nvPr/>
        </p:nvSpPr>
        <p:spPr>
          <a:xfrm rot="0">
            <a:off x="9328881" y="8133887"/>
            <a:ext cx="3558964" cy="316203"/>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Dimas Ahmad S.W</a:t>
            </a:r>
          </a:p>
        </p:txBody>
      </p:sp>
      <p:sp>
        <p:nvSpPr>
          <p:cNvPr name="TextBox 29" id="29"/>
          <p:cNvSpPr txBox="true"/>
          <p:nvPr/>
        </p:nvSpPr>
        <p:spPr>
          <a:xfrm rot="0">
            <a:off x="13257607" y="8133887"/>
            <a:ext cx="3558964" cy="316203"/>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Mokoto"/>
                <a:ea typeface="Mokoto"/>
                <a:cs typeface="Mokoto"/>
                <a:sym typeface="Mokoto"/>
              </a:rPr>
              <a:t>Naufal Humam M</a:t>
            </a:r>
          </a:p>
        </p:txBody>
      </p:sp>
      <p:sp>
        <p:nvSpPr>
          <p:cNvPr name="TextBox 30" id="30"/>
          <p:cNvSpPr txBox="true"/>
          <p:nvPr/>
        </p:nvSpPr>
        <p:spPr>
          <a:xfrm rot="0">
            <a:off x="3310551" y="2197521"/>
            <a:ext cx="11666899" cy="683131"/>
          </a:xfrm>
          <a:prstGeom prst="rect">
            <a:avLst/>
          </a:prstGeom>
        </p:spPr>
        <p:txBody>
          <a:bodyPr anchor="t" rtlCol="false" tIns="0" lIns="0" bIns="0" rIns="0">
            <a:spAutoFit/>
          </a:bodyPr>
          <a:lstStyle/>
          <a:p>
            <a:pPr algn="ctr">
              <a:lnSpc>
                <a:spcPts val="5391"/>
              </a:lnSpc>
            </a:pPr>
            <a:r>
              <a:rPr lang="en-US" sz="4319">
                <a:solidFill>
                  <a:srgbClr val="FFFFFF"/>
                </a:solidFill>
                <a:latin typeface="Mokoto"/>
                <a:ea typeface="Mokoto"/>
                <a:cs typeface="Mokoto"/>
                <a:sym typeface="Mokoto"/>
              </a:rPr>
              <a:t>ANGGOTA KELOMPOK</a:t>
            </a:r>
          </a:p>
        </p:txBody>
      </p:sp>
      <p:grpSp>
        <p:nvGrpSpPr>
          <p:cNvPr name="Group 31" id="31"/>
          <p:cNvGrpSpPr>
            <a:grpSpLocks noChangeAspect="true"/>
          </p:cNvGrpSpPr>
          <p:nvPr/>
        </p:nvGrpSpPr>
        <p:grpSpPr>
          <a:xfrm rot="0">
            <a:off x="5767670" y="4460919"/>
            <a:ext cx="2823933" cy="2823933"/>
            <a:chOff x="0" y="0"/>
            <a:chExt cx="8909050" cy="8909050"/>
          </a:xfrm>
        </p:grpSpPr>
        <p:sp>
          <p:nvSpPr>
            <p:cNvPr name="Freeform 32" id="32"/>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893491"/>
            </a:solidFill>
          </p:spPr>
        </p:sp>
        <p:sp>
          <p:nvSpPr>
            <p:cNvPr name="Freeform 33" id="33"/>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11"/>
              <a:stretch>
                <a:fillRect l="223" t="-25046" r="223" b="-25046"/>
              </a:stretch>
            </a:blipFill>
          </p:spPr>
        </p:sp>
        <p:sp>
          <p:nvSpPr>
            <p:cNvPr name="Freeform 34" id="34"/>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D56BE1"/>
            </a:solidFill>
          </p:spPr>
        </p:sp>
      </p:grpSp>
      <p:grpSp>
        <p:nvGrpSpPr>
          <p:cNvPr name="Group 35" id="35"/>
          <p:cNvGrpSpPr>
            <a:grpSpLocks noChangeAspect="true"/>
          </p:cNvGrpSpPr>
          <p:nvPr/>
        </p:nvGrpSpPr>
        <p:grpSpPr>
          <a:xfrm rot="0">
            <a:off x="9696396" y="4460919"/>
            <a:ext cx="2823933" cy="2823933"/>
            <a:chOff x="0" y="0"/>
            <a:chExt cx="8909050" cy="8909050"/>
          </a:xfrm>
        </p:grpSpPr>
        <p:sp>
          <p:nvSpPr>
            <p:cNvPr name="Freeform 36" id="36"/>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893491"/>
            </a:solidFill>
          </p:spPr>
        </p:sp>
        <p:sp>
          <p:nvSpPr>
            <p:cNvPr name="Freeform 37" id="37"/>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12"/>
              <a:stretch>
                <a:fillRect l="223" t="-6280" r="223" b="-43812"/>
              </a:stretch>
            </a:blipFill>
          </p:spPr>
        </p:sp>
        <p:sp>
          <p:nvSpPr>
            <p:cNvPr name="Freeform 38" id="38"/>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D56BE1"/>
            </a:solidFill>
          </p:spPr>
        </p:sp>
      </p:grpSp>
      <p:grpSp>
        <p:nvGrpSpPr>
          <p:cNvPr name="Group 39" id="39"/>
          <p:cNvGrpSpPr>
            <a:grpSpLocks noChangeAspect="true"/>
          </p:cNvGrpSpPr>
          <p:nvPr/>
        </p:nvGrpSpPr>
        <p:grpSpPr>
          <a:xfrm rot="0">
            <a:off x="13625122" y="4460919"/>
            <a:ext cx="2823933" cy="2823933"/>
            <a:chOff x="0" y="0"/>
            <a:chExt cx="8909050" cy="8909050"/>
          </a:xfrm>
        </p:grpSpPr>
        <p:sp>
          <p:nvSpPr>
            <p:cNvPr name="Freeform 40" id="40"/>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893491"/>
            </a:solidFill>
          </p:spPr>
        </p:sp>
        <p:sp>
          <p:nvSpPr>
            <p:cNvPr name="Freeform 41" id="41"/>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13"/>
              <a:stretch>
                <a:fillRect l="-20835" t="0" r="-28308" b="0"/>
              </a:stretch>
            </a:blipFill>
          </p:spPr>
        </p:sp>
        <p:sp>
          <p:nvSpPr>
            <p:cNvPr name="Freeform 42" id="42"/>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D56BE1"/>
            </a:solidFill>
          </p:spPr>
        </p:sp>
      </p:grpSp>
      <p:sp>
        <p:nvSpPr>
          <p:cNvPr name="TextBox 43" id="43"/>
          <p:cNvSpPr txBox="true"/>
          <p:nvPr/>
        </p:nvSpPr>
        <p:spPr>
          <a:xfrm rot="0">
            <a:off x="2143780" y="8589216"/>
            <a:ext cx="1958688" cy="422221"/>
          </a:xfrm>
          <a:prstGeom prst="rect">
            <a:avLst/>
          </a:prstGeom>
        </p:spPr>
        <p:txBody>
          <a:bodyPr anchor="t" rtlCol="false" tIns="0" lIns="0" bIns="0" rIns="0">
            <a:spAutoFit/>
          </a:bodyPr>
          <a:lstStyle/>
          <a:p>
            <a:pPr algn="l">
              <a:lnSpc>
                <a:spcPts val="3499"/>
              </a:lnSpc>
              <a:spcBef>
                <a:spcPct val="0"/>
              </a:spcBef>
            </a:pPr>
            <a:r>
              <a:rPr lang="en-US" sz="2499">
                <a:solidFill>
                  <a:srgbClr val="F6E0F5"/>
                </a:solidFill>
                <a:latin typeface="Garet"/>
                <a:ea typeface="Garet"/>
                <a:cs typeface="Garet"/>
                <a:sym typeface="Garet"/>
              </a:rPr>
              <a:t>5054231003</a:t>
            </a:r>
          </a:p>
        </p:txBody>
      </p:sp>
      <p:sp>
        <p:nvSpPr>
          <p:cNvPr name="TextBox 44" id="44"/>
          <p:cNvSpPr txBox="true"/>
          <p:nvPr/>
        </p:nvSpPr>
        <p:spPr>
          <a:xfrm rot="0">
            <a:off x="6200293" y="8589216"/>
            <a:ext cx="2391311" cy="422221"/>
          </a:xfrm>
          <a:prstGeom prst="rect">
            <a:avLst/>
          </a:prstGeom>
        </p:spPr>
        <p:txBody>
          <a:bodyPr anchor="t" rtlCol="false" tIns="0" lIns="0" bIns="0" rIns="0">
            <a:spAutoFit/>
          </a:bodyPr>
          <a:lstStyle/>
          <a:p>
            <a:pPr algn="l">
              <a:lnSpc>
                <a:spcPts val="3499"/>
              </a:lnSpc>
              <a:spcBef>
                <a:spcPct val="0"/>
              </a:spcBef>
            </a:pPr>
            <a:r>
              <a:rPr lang="en-US" sz="2499">
                <a:solidFill>
                  <a:srgbClr val="F6E0F5"/>
                </a:solidFill>
                <a:latin typeface="Garet"/>
                <a:ea typeface="Garet"/>
                <a:cs typeface="Garet"/>
                <a:sym typeface="Garet"/>
              </a:rPr>
              <a:t>5054231009</a:t>
            </a:r>
          </a:p>
        </p:txBody>
      </p:sp>
      <p:sp>
        <p:nvSpPr>
          <p:cNvPr name="TextBox 45" id="45"/>
          <p:cNvSpPr txBox="true"/>
          <p:nvPr/>
        </p:nvSpPr>
        <p:spPr>
          <a:xfrm rot="0">
            <a:off x="10129019" y="8589216"/>
            <a:ext cx="2391311" cy="422221"/>
          </a:xfrm>
          <a:prstGeom prst="rect">
            <a:avLst/>
          </a:prstGeom>
        </p:spPr>
        <p:txBody>
          <a:bodyPr anchor="t" rtlCol="false" tIns="0" lIns="0" bIns="0" rIns="0">
            <a:spAutoFit/>
          </a:bodyPr>
          <a:lstStyle/>
          <a:p>
            <a:pPr algn="l">
              <a:lnSpc>
                <a:spcPts val="3499"/>
              </a:lnSpc>
              <a:spcBef>
                <a:spcPct val="0"/>
              </a:spcBef>
            </a:pPr>
            <a:r>
              <a:rPr lang="en-US" sz="2499">
                <a:solidFill>
                  <a:srgbClr val="F6E0F5"/>
                </a:solidFill>
                <a:latin typeface="Garet"/>
                <a:ea typeface="Garet"/>
                <a:cs typeface="Garet"/>
                <a:sym typeface="Garet"/>
              </a:rPr>
              <a:t>5054231015</a:t>
            </a:r>
          </a:p>
        </p:txBody>
      </p:sp>
      <p:sp>
        <p:nvSpPr>
          <p:cNvPr name="TextBox 46" id="46"/>
          <p:cNvSpPr txBox="true"/>
          <p:nvPr/>
        </p:nvSpPr>
        <p:spPr>
          <a:xfrm rot="0">
            <a:off x="14041518" y="8619272"/>
            <a:ext cx="2391311" cy="422221"/>
          </a:xfrm>
          <a:prstGeom prst="rect">
            <a:avLst/>
          </a:prstGeom>
        </p:spPr>
        <p:txBody>
          <a:bodyPr anchor="t" rtlCol="false" tIns="0" lIns="0" bIns="0" rIns="0">
            <a:spAutoFit/>
          </a:bodyPr>
          <a:lstStyle/>
          <a:p>
            <a:pPr algn="l">
              <a:lnSpc>
                <a:spcPts val="3499"/>
              </a:lnSpc>
              <a:spcBef>
                <a:spcPct val="0"/>
              </a:spcBef>
            </a:pPr>
            <a:r>
              <a:rPr lang="en-US" sz="2499">
                <a:solidFill>
                  <a:srgbClr val="F6E0F5"/>
                </a:solidFill>
                <a:latin typeface="Garet"/>
                <a:ea typeface="Garet"/>
                <a:cs typeface="Garet"/>
                <a:sym typeface="Garet"/>
              </a:rPr>
              <a:t>5054231022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4801" t="0" r="-25389" b="-77989"/>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false" flipV="false" rot="0">
            <a:off x="587040" y="1425723"/>
            <a:ext cx="6789304" cy="7832577"/>
          </a:xfrm>
          <a:custGeom>
            <a:avLst/>
            <a:gdLst/>
            <a:ahLst/>
            <a:cxnLst/>
            <a:rect r="r" b="b" t="t" l="l"/>
            <a:pathLst>
              <a:path h="7832577" w="6789304">
                <a:moveTo>
                  <a:pt x="0" y="0"/>
                </a:moveTo>
                <a:lnTo>
                  <a:pt x="6789304" y="0"/>
                </a:lnTo>
                <a:lnTo>
                  <a:pt x="6789304" y="7832577"/>
                </a:lnTo>
                <a:lnTo>
                  <a:pt x="0" y="7832577"/>
                </a:lnTo>
                <a:lnTo>
                  <a:pt x="0" y="0"/>
                </a:lnTo>
                <a:close/>
              </a:path>
            </a:pathLst>
          </a:custGeom>
          <a:blipFill>
            <a:blip r:embed="rId4"/>
            <a:stretch>
              <a:fillRect l="0" t="0" r="0" b="0"/>
            </a:stretch>
          </a:blipFill>
        </p:spPr>
      </p:sp>
      <p:sp>
        <p:nvSpPr>
          <p:cNvPr name="TextBox 5" id="5"/>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13</a:t>
            </a:r>
          </a:p>
        </p:txBody>
      </p:sp>
      <p:sp>
        <p:nvSpPr>
          <p:cNvPr name="TextBox 6" id="6"/>
          <p:cNvSpPr txBox="true"/>
          <p:nvPr/>
        </p:nvSpPr>
        <p:spPr>
          <a:xfrm rot="0">
            <a:off x="7684000" y="316779"/>
            <a:ext cx="9740294"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Metriks Evaluasi</a:t>
            </a:r>
          </a:p>
        </p:txBody>
      </p:sp>
      <p:sp>
        <p:nvSpPr>
          <p:cNvPr name="TextBox 7" id="7"/>
          <p:cNvSpPr txBox="true"/>
          <p:nvPr/>
        </p:nvSpPr>
        <p:spPr>
          <a:xfrm rot="0">
            <a:off x="7972021" y="2159473"/>
            <a:ext cx="7461994" cy="6146815"/>
          </a:xfrm>
          <a:prstGeom prst="rect">
            <a:avLst/>
          </a:prstGeom>
        </p:spPr>
        <p:txBody>
          <a:bodyPr anchor="t" rtlCol="false" tIns="0" lIns="0" bIns="0" rIns="0">
            <a:spAutoFit/>
          </a:bodyPr>
          <a:lstStyle/>
          <a:p>
            <a:pPr algn="l">
              <a:lnSpc>
                <a:spcPts val="4059"/>
              </a:lnSpc>
            </a:pPr>
            <a:r>
              <a:rPr lang="en-US" sz="2899">
                <a:solidFill>
                  <a:srgbClr val="F6E0F5"/>
                </a:solidFill>
                <a:latin typeface="Garet"/>
                <a:ea typeface="Garet"/>
                <a:cs typeface="Garet"/>
                <a:sym typeface="Garet"/>
              </a:rPr>
              <a:t>Kesimpulan:</a:t>
            </a:r>
          </a:p>
          <a:p>
            <a:pPr algn="l" marL="626109" indent="-313054" lvl="1">
              <a:lnSpc>
                <a:spcPts val="4059"/>
              </a:lnSpc>
              <a:buFont typeface="Arial"/>
              <a:buChar char="•"/>
            </a:pPr>
            <a:r>
              <a:rPr lang="en-US" sz="2899">
                <a:solidFill>
                  <a:srgbClr val="F6E0F5"/>
                </a:solidFill>
                <a:latin typeface="Garet"/>
                <a:ea typeface="Garet"/>
                <a:cs typeface="Garet"/>
                <a:sym typeface="Garet"/>
              </a:rPr>
              <a:t>Model sudah sangat akurat pada kelas Unripe, dan cukup baik untuk kelas Reject.</a:t>
            </a:r>
          </a:p>
          <a:p>
            <a:pPr algn="l" marL="626109" indent="-313054" lvl="1">
              <a:lnSpc>
                <a:spcPts val="4059"/>
              </a:lnSpc>
              <a:buFont typeface="Arial"/>
              <a:buChar char="•"/>
            </a:pPr>
            <a:r>
              <a:rPr lang="en-US" sz="2899">
                <a:solidFill>
                  <a:srgbClr val="F6E0F5"/>
                </a:solidFill>
                <a:latin typeface="Garet"/>
                <a:ea typeface="Garet"/>
                <a:cs typeface="Garet"/>
                <a:sym typeface="Garet"/>
              </a:rPr>
              <a:t>Perlu perhatian lebih pada kelas Ripe, terutama untuk meningkatkan recall.</a:t>
            </a:r>
          </a:p>
          <a:p>
            <a:pPr algn="l" marL="626109" indent="-313054" lvl="1">
              <a:lnSpc>
                <a:spcPts val="4059"/>
              </a:lnSpc>
              <a:buFont typeface="Arial"/>
              <a:buChar char="•"/>
            </a:pPr>
            <a:r>
              <a:rPr lang="en-US" sz="2899">
                <a:solidFill>
                  <a:srgbClr val="F6E0F5"/>
                </a:solidFill>
                <a:latin typeface="Garet"/>
                <a:ea typeface="Garet"/>
                <a:cs typeface="Garet"/>
                <a:sym typeface="Garet"/>
              </a:rPr>
              <a:t>Accuracy 88% menunjukkan sistem klasifikasi yang sudah cukup stabil dan siap untuk pengujian lanjutan atau real deployment.</a:t>
            </a:r>
          </a:p>
          <a:p>
            <a:pPr algn="l">
              <a:lnSpc>
                <a:spcPts val="4059"/>
              </a:lnSpc>
              <a:spcBef>
                <a:spcPct val="0"/>
              </a:spcBef>
            </a:pP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899" t="0" r="-37290" b="-77989"/>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TextBox 7" id="7"/>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8" id="8"/>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14</a:t>
            </a:r>
          </a:p>
        </p:txBody>
      </p:sp>
      <p:sp>
        <p:nvSpPr>
          <p:cNvPr name="TextBox 9" id="9"/>
          <p:cNvSpPr txBox="true"/>
          <p:nvPr/>
        </p:nvSpPr>
        <p:spPr>
          <a:xfrm rot="0">
            <a:off x="5483955" y="1131167"/>
            <a:ext cx="6951277"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Kesimpulan</a:t>
            </a:r>
          </a:p>
        </p:txBody>
      </p:sp>
      <p:sp>
        <p:nvSpPr>
          <p:cNvPr name="TextBox 10" id="10"/>
          <p:cNvSpPr txBox="true"/>
          <p:nvPr/>
        </p:nvSpPr>
        <p:spPr>
          <a:xfrm rot="0">
            <a:off x="5019215" y="2771765"/>
            <a:ext cx="11359415" cy="6988298"/>
          </a:xfrm>
          <a:prstGeom prst="rect">
            <a:avLst/>
          </a:prstGeom>
        </p:spPr>
        <p:txBody>
          <a:bodyPr anchor="t" rtlCol="false" tIns="0" lIns="0" bIns="0" rIns="0">
            <a:spAutoFit/>
          </a:bodyPr>
          <a:lstStyle/>
          <a:p>
            <a:pPr algn="just">
              <a:lnSpc>
                <a:spcPts val="3359"/>
              </a:lnSpc>
            </a:pPr>
            <a:r>
              <a:rPr lang="en-US" sz="2400">
                <a:solidFill>
                  <a:srgbClr val="F6E0F5"/>
                </a:solidFill>
                <a:latin typeface="Garet"/>
                <a:ea typeface="Garet"/>
                <a:cs typeface="Garet"/>
                <a:sym typeface="Garet"/>
              </a:rPr>
              <a:t>Pada proyek ini, telah berhasil dibangun sebuah sistem klasifikasi objek berbasis deep learning yang menggabungkan Denoising Autoencoder (DAE) dan Convolutional Neural Network (CNN). DAE digunakan untuk membersihkan gambar dari berbagai jenis noise sehingga kualitas input meningkat, sementara CNN digunakan untuk mengenali dan mengklasifikasikan objek ke dalam tiga kelas.</a:t>
            </a:r>
          </a:p>
          <a:p>
            <a:pPr algn="just">
              <a:lnSpc>
                <a:spcPts val="1200"/>
              </a:lnSpc>
            </a:pPr>
          </a:p>
          <a:p>
            <a:pPr algn="just">
              <a:lnSpc>
                <a:spcPts val="3359"/>
              </a:lnSpc>
            </a:pPr>
            <a:r>
              <a:rPr lang="en-US" sz="2400">
                <a:solidFill>
                  <a:srgbClr val="F6E0F5"/>
                </a:solidFill>
                <a:latin typeface="Garet"/>
                <a:ea typeface="Garet"/>
                <a:cs typeface="Garet"/>
                <a:sym typeface="Garet"/>
              </a:rPr>
              <a:t>Hasil evaluasi menunjukkan bahwa sistem memiliki performa yang stabil dan akurat, dengan rata-rata SSIM sebesar 0.8858 (menandakan rekonstruksi gambar sangat mirip dengan aslinya) dan akurasi klasifikasi sebesar 88% pada data uji. Kelas “Unripe” berhasil diklasifikasikan dengan sempurna, sedangkan kelas “Ripe” memiliki tantangan dalam hal recall.</a:t>
            </a:r>
          </a:p>
          <a:p>
            <a:pPr algn="just">
              <a:lnSpc>
                <a:spcPts val="1200"/>
              </a:lnSpc>
            </a:pPr>
          </a:p>
          <a:p>
            <a:pPr algn="just">
              <a:lnSpc>
                <a:spcPts val="3359"/>
              </a:lnSpc>
            </a:pPr>
            <a:r>
              <a:rPr lang="en-US" sz="2400">
                <a:solidFill>
                  <a:srgbClr val="F6E0F5"/>
                </a:solidFill>
                <a:latin typeface="Garet"/>
                <a:ea typeface="Garet"/>
                <a:cs typeface="Garet"/>
                <a:sym typeface="Garet"/>
              </a:rPr>
              <a:t>Secara keseluruhan, sistem ini menunjukkan bahwa pendekatan DAE + CNN efektif untuk menangani input gambar yang mengandung noise dan tetap mampu melakukan klasifikasi objek dengan baik.</a:t>
            </a:r>
          </a:p>
          <a:p>
            <a:pPr algn="just">
              <a:lnSpc>
                <a:spcPts val="3359"/>
              </a:lnSpc>
              <a:spcBef>
                <a:spcPct val="0"/>
              </a:spcBef>
            </a:pPr>
          </a:p>
        </p:txBody>
      </p:sp>
      <p:grpSp>
        <p:nvGrpSpPr>
          <p:cNvPr name="Group 11" id="11"/>
          <p:cNvGrpSpPr/>
          <p:nvPr/>
        </p:nvGrpSpPr>
        <p:grpSpPr>
          <a:xfrm rot="0">
            <a:off x="0" y="2458873"/>
            <a:ext cx="4805252" cy="9479873"/>
            <a:chOff x="0" y="0"/>
            <a:chExt cx="6407002" cy="12639831"/>
          </a:xfrm>
        </p:grpSpPr>
        <p:sp>
          <p:nvSpPr>
            <p:cNvPr name="Freeform 12" id="12"/>
            <p:cNvSpPr/>
            <p:nvPr/>
          </p:nvSpPr>
          <p:spPr>
            <a:xfrm flipH="false" flipV="false" rot="0">
              <a:off x="0" y="1667031"/>
              <a:ext cx="5290231" cy="10972800"/>
            </a:xfrm>
            <a:custGeom>
              <a:avLst/>
              <a:gdLst/>
              <a:ahLst/>
              <a:cxnLst/>
              <a:rect r="r" b="b" t="t" l="l"/>
              <a:pathLst>
                <a:path h="10972800" w="5290231">
                  <a:moveTo>
                    <a:pt x="0" y="0"/>
                  </a:moveTo>
                  <a:lnTo>
                    <a:pt x="5290231" y="0"/>
                  </a:lnTo>
                  <a:lnTo>
                    <a:pt x="5290231" y="10972800"/>
                  </a:lnTo>
                  <a:lnTo>
                    <a:pt x="0" y="10972800"/>
                  </a:lnTo>
                  <a:lnTo>
                    <a:pt x="0" y="0"/>
                  </a:lnTo>
                  <a:close/>
                </a:path>
              </a:pathLst>
            </a:custGeom>
            <a:blipFill>
              <a:blip r:embed="rId4"/>
              <a:stretch>
                <a:fillRect l="0" t="0" r="0" b="0"/>
              </a:stretch>
            </a:blipFill>
          </p:spPr>
        </p:sp>
        <p:sp>
          <p:nvSpPr>
            <p:cNvPr name="Freeform 13" id="13"/>
            <p:cNvSpPr/>
            <p:nvPr/>
          </p:nvSpPr>
          <p:spPr>
            <a:xfrm flipH="true" flipV="false" rot="0">
              <a:off x="753038" y="0"/>
              <a:ext cx="5653964" cy="5653964"/>
            </a:xfrm>
            <a:custGeom>
              <a:avLst/>
              <a:gdLst/>
              <a:ahLst/>
              <a:cxnLst/>
              <a:rect r="r" b="b" t="t" l="l"/>
              <a:pathLst>
                <a:path h="5653964" w="5653964">
                  <a:moveTo>
                    <a:pt x="5653964" y="0"/>
                  </a:moveTo>
                  <a:lnTo>
                    <a:pt x="0" y="0"/>
                  </a:lnTo>
                  <a:lnTo>
                    <a:pt x="0" y="5653964"/>
                  </a:lnTo>
                  <a:lnTo>
                    <a:pt x="5653964" y="5653964"/>
                  </a:lnTo>
                  <a:lnTo>
                    <a:pt x="5653964" y="0"/>
                  </a:lnTo>
                  <a:close/>
                </a:path>
              </a:pathLst>
            </a:custGeom>
            <a:blipFill>
              <a:blip r:embed="rId5"/>
              <a:stretch>
                <a:fillRect l="0" t="0" r="0" b="0"/>
              </a:stretch>
            </a:blipFill>
          </p:spPr>
        </p:sp>
      </p:gr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56" t="0" r="-2479" b="-18484"/>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grpSp>
        <p:nvGrpSpPr>
          <p:cNvPr name="Group 4" id="4"/>
          <p:cNvGrpSpPr/>
          <p:nvPr/>
        </p:nvGrpSpPr>
        <p:grpSpPr>
          <a:xfrm rot="0">
            <a:off x="7653346" y="1320942"/>
            <a:ext cx="2410884" cy="608841"/>
            <a:chOff x="0" y="0"/>
            <a:chExt cx="1609259" cy="406400"/>
          </a:xfrm>
        </p:grpSpPr>
        <p:sp>
          <p:nvSpPr>
            <p:cNvPr name="Freeform 5" id="5"/>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6" id="6"/>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7" id="7"/>
          <p:cNvSpPr/>
          <p:nvPr/>
        </p:nvSpPr>
        <p:spPr>
          <a:xfrm flipH="false" flipV="false" rot="0">
            <a:off x="-891511" y="-891511"/>
            <a:ext cx="4240473" cy="4240473"/>
          </a:xfrm>
          <a:custGeom>
            <a:avLst/>
            <a:gdLst/>
            <a:ahLst/>
            <a:cxnLst/>
            <a:rect r="r" b="b" t="t" l="l"/>
            <a:pathLst>
              <a:path h="4240473" w="4240473">
                <a:moveTo>
                  <a:pt x="0" y="0"/>
                </a:moveTo>
                <a:lnTo>
                  <a:pt x="4240472" y="0"/>
                </a:lnTo>
                <a:lnTo>
                  <a:pt x="4240472" y="4240472"/>
                </a:lnTo>
                <a:lnTo>
                  <a:pt x="0" y="4240472"/>
                </a:lnTo>
                <a:lnTo>
                  <a:pt x="0" y="0"/>
                </a:lnTo>
                <a:close/>
              </a:path>
            </a:pathLst>
          </a:custGeom>
          <a:blipFill>
            <a:blip r:embed="rId4"/>
            <a:stretch>
              <a:fillRect l="0" t="0" r="0" b="0"/>
            </a:stretch>
          </a:blipFill>
        </p:spPr>
      </p:sp>
      <p:sp>
        <p:nvSpPr>
          <p:cNvPr name="TextBox 8" id="8"/>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15</a:t>
            </a:r>
          </a:p>
        </p:txBody>
      </p:sp>
      <p:sp>
        <p:nvSpPr>
          <p:cNvPr name="TextBox 9" id="9"/>
          <p:cNvSpPr txBox="true"/>
          <p:nvPr/>
        </p:nvSpPr>
        <p:spPr>
          <a:xfrm rot="0">
            <a:off x="2299650" y="3188938"/>
            <a:ext cx="13102912" cy="2432097"/>
          </a:xfrm>
          <a:prstGeom prst="rect">
            <a:avLst/>
          </a:prstGeom>
        </p:spPr>
        <p:txBody>
          <a:bodyPr anchor="t" rtlCol="false" tIns="0" lIns="0" bIns="0" rIns="0">
            <a:spAutoFit/>
          </a:bodyPr>
          <a:lstStyle/>
          <a:p>
            <a:pPr algn="ctr">
              <a:lnSpc>
                <a:spcPts val="19900"/>
              </a:lnSpc>
              <a:spcBef>
                <a:spcPct val="0"/>
              </a:spcBef>
            </a:pPr>
            <a:r>
              <a:rPr lang="en-US" b="true" sz="14214">
                <a:solidFill>
                  <a:srgbClr val="F6E0F5"/>
                </a:solidFill>
                <a:latin typeface="Garet Bold"/>
                <a:ea typeface="Garet Bold"/>
                <a:cs typeface="Garet Bold"/>
                <a:sym typeface="Garet Bold"/>
              </a:rPr>
              <a:t>THANK YOU!</a:t>
            </a:r>
          </a:p>
        </p:txBody>
      </p:sp>
      <p:sp>
        <p:nvSpPr>
          <p:cNvPr name="TextBox 10" id="10"/>
          <p:cNvSpPr txBox="true"/>
          <p:nvPr/>
        </p:nvSpPr>
        <p:spPr>
          <a:xfrm rot="0">
            <a:off x="7677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1" id="11"/>
          <p:cNvSpPr txBox="true"/>
          <p:nvPr/>
        </p:nvSpPr>
        <p:spPr>
          <a:xfrm rot="0">
            <a:off x="5187040" y="5601985"/>
            <a:ext cx="7601340" cy="254590"/>
          </a:xfrm>
          <a:prstGeom prst="rect">
            <a:avLst/>
          </a:prstGeom>
        </p:spPr>
        <p:txBody>
          <a:bodyPr anchor="t" rtlCol="false" tIns="0" lIns="0" bIns="0" rIns="0">
            <a:spAutoFit/>
          </a:bodyPr>
          <a:lstStyle/>
          <a:p>
            <a:pPr algn="ctr">
              <a:lnSpc>
                <a:spcPts val="2245"/>
              </a:lnSpc>
              <a:spcBef>
                <a:spcPct val="0"/>
              </a:spcBef>
            </a:pPr>
            <a:r>
              <a:rPr lang="en-US" sz="1603" spc="266">
                <a:solidFill>
                  <a:srgbClr val="F6E0F5"/>
                </a:solidFill>
                <a:latin typeface="Garet"/>
                <a:ea typeface="Garet"/>
                <a:cs typeface="Garet"/>
                <a:sym typeface="Garet"/>
              </a:rPr>
              <a:t>DEEP LEARNING KELOMPOK 2</a:t>
            </a:r>
          </a:p>
        </p:txBody>
      </p:sp>
      <p:sp>
        <p:nvSpPr>
          <p:cNvPr name="Freeform 12" id="12"/>
          <p:cNvSpPr/>
          <p:nvPr/>
        </p:nvSpPr>
        <p:spPr>
          <a:xfrm flipH="false" flipV="false" rot="0">
            <a:off x="15691514" y="6933276"/>
            <a:ext cx="4240473" cy="4240473"/>
          </a:xfrm>
          <a:custGeom>
            <a:avLst/>
            <a:gdLst/>
            <a:ahLst/>
            <a:cxnLst/>
            <a:rect r="r" b="b" t="t" l="l"/>
            <a:pathLst>
              <a:path h="4240473" w="4240473">
                <a:moveTo>
                  <a:pt x="0" y="0"/>
                </a:moveTo>
                <a:lnTo>
                  <a:pt x="4240472" y="0"/>
                </a:lnTo>
                <a:lnTo>
                  <a:pt x="4240472" y="4240473"/>
                </a:lnTo>
                <a:lnTo>
                  <a:pt x="0" y="4240473"/>
                </a:lnTo>
                <a:lnTo>
                  <a:pt x="0" y="0"/>
                </a:lnTo>
                <a:close/>
              </a:path>
            </a:pathLst>
          </a:custGeom>
          <a:blipFill>
            <a:blip r:embed="rId4"/>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2183524" y="4458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6"/>
            <a:stretch>
              <a:fillRect l="0" t="0" r="0" b="0"/>
            </a:stretch>
          </a:blipFill>
        </p:spPr>
      </p:sp>
      <p:sp>
        <p:nvSpPr>
          <p:cNvPr name="TextBox 10" id="10"/>
          <p:cNvSpPr txBox="true"/>
          <p:nvPr/>
        </p:nvSpPr>
        <p:spPr>
          <a:xfrm rot="0">
            <a:off x="1581827" y="1507692"/>
            <a:ext cx="2386403" cy="254590"/>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1" id="11"/>
          <p:cNvSpPr txBox="true"/>
          <p:nvPr/>
        </p:nvSpPr>
        <p:spPr>
          <a:xfrm rot="0">
            <a:off x="4539877" y="600314"/>
            <a:ext cx="8585469" cy="1329470"/>
          </a:xfrm>
          <a:prstGeom prst="rect">
            <a:avLst/>
          </a:prstGeom>
        </p:spPr>
        <p:txBody>
          <a:bodyPr anchor="t" rtlCol="false" tIns="0" lIns="0" bIns="0" rIns="0">
            <a:spAutoFit/>
          </a:bodyPr>
          <a:lstStyle/>
          <a:p>
            <a:pPr algn="l">
              <a:lnSpc>
                <a:spcPts val="10822"/>
              </a:lnSpc>
              <a:spcBef>
                <a:spcPct val="0"/>
              </a:spcBef>
            </a:pPr>
            <a:r>
              <a:rPr lang="en-US" sz="7730" b="true">
                <a:solidFill>
                  <a:srgbClr val="F6E0F5"/>
                </a:solidFill>
                <a:latin typeface="Garet Bold"/>
                <a:ea typeface="Garet Bold"/>
                <a:cs typeface="Garet Bold"/>
                <a:sym typeface="Garet Bold"/>
              </a:rPr>
              <a:t>Latar Belakang</a:t>
            </a:r>
          </a:p>
        </p:txBody>
      </p:sp>
      <p:sp>
        <p:nvSpPr>
          <p:cNvPr name="TextBox 12" id="12"/>
          <p:cNvSpPr txBox="true"/>
          <p:nvPr/>
        </p:nvSpPr>
        <p:spPr>
          <a:xfrm rot="0">
            <a:off x="1581827" y="2414077"/>
            <a:ext cx="13057317" cy="1217408"/>
          </a:xfrm>
          <a:prstGeom prst="rect">
            <a:avLst/>
          </a:prstGeom>
        </p:spPr>
        <p:txBody>
          <a:bodyPr anchor="t" rtlCol="false" tIns="0" lIns="0" bIns="0" rIns="0">
            <a:spAutoFit/>
          </a:bodyPr>
          <a:lstStyle/>
          <a:p>
            <a:pPr algn="just">
              <a:lnSpc>
                <a:spcPts val="3244"/>
              </a:lnSpc>
              <a:spcBef>
                <a:spcPct val="0"/>
              </a:spcBef>
            </a:pPr>
            <a:r>
              <a:rPr lang="en-US" sz="2317">
                <a:solidFill>
                  <a:srgbClr val="F6E0F5"/>
                </a:solidFill>
                <a:latin typeface="Garet"/>
                <a:ea typeface="Garet"/>
                <a:cs typeface="Garet"/>
                <a:sym typeface="Garet"/>
              </a:rPr>
              <a:t> Dalam berbagai aplikasi komputer vision, kualitas input sangat berpengaruh terhadap akurasi sistem klasifikasi. Gambar yang mengandung noise atau gangguan visual sering kali menghambat kinerja model dalam mengenali objek secara akurat.</a:t>
            </a:r>
          </a:p>
        </p:txBody>
      </p:sp>
      <p:sp>
        <p:nvSpPr>
          <p:cNvPr name="TextBox 13" id="13"/>
          <p:cNvSpPr txBox="true"/>
          <p:nvPr/>
        </p:nvSpPr>
        <p:spPr>
          <a:xfrm rot="5400000">
            <a:off x="16912952" y="4065723"/>
            <a:ext cx="1281112" cy="258482"/>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03</a:t>
            </a:r>
          </a:p>
        </p:txBody>
      </p:sp>
      <p:sp>
        <p:nvSpPr>
          <p:cNvPr name="TextBox 14" id="14"/>
          <p:cNvSpPr txBox="true"/>
          <p:nvPr/>
        </p:nvSpPr>
        <p:spPr>
          <a:xfrm rot="0">
            <a:off x="1557346" y="3839011"/>
            <a:ext cx="13057317" cy="1626956"/>
          </a:xfrm>
          <a:prstGeom prst="rect">
            <a:avLst/>
          </a:prstGeom>
        </p:spPr>
        <p:txBody>
          <a:bodyPr anchor="t" rtlCol="false" tIns="0" lIns="0" bIns="0" rIns="0">
            <a:spAutoFit/>
          </a:bodyPr>
          <a:lstStyle/>
          <a:p>
            <a:pPr algn="just">
              <a:lnSpc>
                <a:spcPts val="3244"/>
              </a:lnSpc>
              <a:spcBef>
                <a:spcPct val="0"/>
              </a:spcBef>
            </a:pPr>
            <a:r>
              <a:rPr lang="en-US" sz="2317">
                <a:solidFill>
                  <a:srgbClr val="F6E0F5"/>
                </a:solidFill>
                <a:latin typeface="Garet"/>
                <a:ea typeface="Garet"/>
                <a:cs typeface="Garet"/>
                <a:sym typeface="Garet"/>
              </a:rPr>
              <a:t>   Salah satu pendekatan untuk mengatasi masalah ini adalah dengan membersihkan gambar terlebih dahulu sebelum dilakukan klasifikasi. Denoising Autoencoder (DAE) merupakan metode deep learning yang mampu merekonstruksi gambar bersih dari gambar yang telah terkontaminasi noise.</a:t>
            </a:r>
          </a:p>
        </p:txBody>
      </p:sp>
      <p:sp>
        <p:nvSpPr>
          <p:cNvPr name="TextBox 15" id="15"/>
          <p:cNvSpPr txBox="true"/>
          <p:nvPr/>
        </p:nvSpPr>
        <p:spPr>
          <a:xfrm rot="0">
            <a:off x="1557346" y="5675517"/>
            <a:ext cx="13057317" cy="2036504"/>
          </a:xfrm>
          <a:prstGeom prst="rect">
            <a:avLst/>
          </a:prstGeom>
        </p:spPr>
        <p:txBody>
          <a:bodyPr anchor="t" rtlCol="false" tIns="0" lIns="0" bIns="0" rIns="0">
            <a:spAutoFit/>
          </a:bodyPr>
          <a:lstStyle/>
          <a:p>
            <a:pPr algn="just">
              <a:lnSpc>
                <a:spcPts val="3244"/>
              </a:lnSpc>
              <a:spcBef>
                <a:spcPct val="0"/>
              </a:spcBef>
            </a:pPr>
            <a:r>
              <a:rPr lang="en-US" sz="2317">
                <a:solidFill>
                  <a:srgbClr val="F6E0F5"/>
                </a:solidFill>
                <a:latin typeface="Garet"/>
                <a:ea typeface="Garet"/>
                <a:cs typeface="Garet"/>
                <a:sym typeface="Garet"/>
              </a:rPr>
              <a:t>   Setelah proses pembersihan, Convolutional Neural Network (CNN) digunakan untuk mengekstrak fitur visual dari gambar dan melakukan klasifikasi ke dalam kelas yang sesuai. Dengan menggabungkan DAE dan CNN dalam satu pipeline, sistem diharapkan dapat memberikan hasil klasifikasi yang lebih akurat meskipun gambar awal mengalami gangguan.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Freeform 3" id="3"/>
          <p:cNvSpPr/>
          <p:nvPr/>
        </p:nvSpPr>
        <p:spPr>
          <a:xfrm flipH="true" flipV="false" rot="0">
            <a:off x="-1761076" y="5582494"/>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3"/>
            <a:stretch>
              <a:fillRect l="0" t="0" r="0" b="0"/>
            </a:stretch>
          </a:blipFill>
        </p:spPr>
      </p:sp>
      <p:sp>
        <p:nvSpPr>
          <p:cNvPr name="Freeform 4" id="4"/>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58242" y="2154452"/>
            <a:ext cx="2410884" cy="608841"/>
            <a:chOff x="0" y="0"/>
            <a:chExt cx="3214512" cy="811788"/>
          </a:xfrm>
        </p:grpSpPr>
        <p:grpSp>
          <p:nvGrpSpPr>
            <p:cNvPr name="Group 7" id="7"/>
            <p:cNvGrpSpPr/>
            <p:nvPr/>
          </p:nvGrpSpPr>
          <p:grpSpPr>
            <a:xfrm rot="0">
              <a:off x="0" y="0"/>
              <a:ext cx="3214512" cy="811788"/>
              <a:chOff x="0" y="0"/>
              <a:chExt cx="1609259" cy="406400"/>
            </a:xfrm>
          </p:grpSpPr>
          <p:sp>
            <p:nvSpPr>
              <p:cNvPr name="Freeform 8" id="8"/>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9" id="9"/>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TextBox 10" id="10"/>
            <p:cNvSpPr txBox="true"/>
            <p:nvPr/>
          </p:nvSpPr>
          <p:spPr>
            <a:xfrm rot="0">
              <a:off x="32642" y="280750"/>
              <a:ext cx="3181870" cy="333032"/>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grpSp>
      <p:sp>
        <p:nvSpPr>
          <p:cNvPr name="TextBox 11" id="11"/>
          <p:cNvSpPr txBox="true"/>
          <p:nvPr/>
        </p:nvSpPr>
        <p:spPr>
          <a:xfrm rot="0">
            <a:off x="2752313" y="3677834"/>
            <a:ext cx="12783374" cy="3629079"/>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6E0F5"/>
                </a:solidFill>
                <a:latin typeface="Garet"/>
                <a:ea typeface="Garet"/>
                <a:cs typeface="Garet"/>
                <a:sym typeface="Garet"/>
              </a:rPr>
              <a:t>Bagaimana cara mengurangi gangguan (noise) pada gambar agar lebih layak untuk diproses lebih lanjut?</a:t>
            </a:r>
          </a:p>
          <a:p>
            <a:pPr algn="l">
              <a:lnSpc>
                <a:spcPts val="2099"/>
              </a:lnSpc>
            </a:pPr>
          </a:p>
          <a:p>
            <a:pPr algn="l" marL="647697" indent="-323848" lvl="1">
              <a:lnSpc>
                <a:spcPts val="4199"/>
              </a:lnSpc>
              <a:buFont typeface="Arial"/>
              <a:buChar char="•"/>
            </a:pPr>
            <a:r>
              <a:rPr lang="en-US" sz="2999">
                <a:solidFill>
                  <a:srgbClr val="F6E0F5"/>
                </a:solidFill>
                <a:latin typeface="Garet"/>
                <a:ea typeface="Garet"/>
                <a:cs typeface="Garet"/>
                <a:sym typeface="Garet"/>
              </a:rPr>
              <a:t>Bagaimana membangun sistem yang mampu membersihkan gambar sebelum dilakukan klasifikasi?</a:t>
            </a:r>
          </a:p>
          <a:p>
            <a:pPr algn="l">
              <a:lnSpc>
                <a:spcPts val="2099"/>
              </a:lnSpc>
            </a:pPr>
          </a:p>
          <a:p>
            <a:pPr algn="l" marL="647697" indent="-323848" lvl="1">
              <a:lnSpc>
                <a:spcPts val="4199"/>
              </a:lnSpc>
              <a:buFont typeface="Arial"/>
              <a:buChar char="•"/>
            </a:pPr>
            <a:r>
              <a:rPr lang="en-US" sz="2999">
                <a:solidFill>
                  <a:srgbClr val="F6E0F5"/>
                </a:solidFill>
                <a:latin typeface="Garet"/>
                <a:ea typeface="Garet"/>
                <a:cs typeface="Garet"/>
                <a:sym typeface="Garet"/>
              </a:rPr>
              <a:t>Bagaimana mengklasifikasikan objek ke dalam kelas yang sesuai setelah gambar diproses oleh Denoising Autoencoder?</a:t>
            </a:r>
          </a:p>
        </p:txBody>
      </p:sp>
      <p:sp>
        <p:nvSpPr>
          <p:cNvPr name="TextBox 12" id="12"/>
          <p:cNvSpPr txBox="true"/>
          <p:nvPr/>
        </p:nvSpPr>
        <p:spPr>
          <a:xfrm rot="0">
            <a:off x="4247026" y="1795297"/>
            <a:ext cx="9793948" cy="1193800"/>
          </a:xfrm>
          <a:prstGeom prst="rect">
            <a:avLst/>
          </a:prstGeom>
        </p:spPr>
        <p:txBody>
          <a:bodyPr anchor="t" rtlCol="false" tIns="0" lIns="0" bIns="0" rIns="0">
            <a:spAutoFit/>
          </a:bodyPr>
          <a:lstStyle/>
          <a:p>
            <a:pPr algn="ctr">
              <a:lnSpc>
                <a:spcPts val="9799"/>
              </a:lnSpc>
              <a:spcBef>
                <a:spcPct val="0"/>
              </a:spcBef>
            </a:pPr>
            <a:r>
              <a:rPr lang="en-US" b="true" sz="6999">
                <a:solidFill>
                  <a:srgbClr val="A280EC"/>
                </a:solidFill>
                <a:latin typeface="Garet Bold"/>
                <a:ea typeface="Garet Bold"/>
                <a:cs typeface="Garet Bold"/>
                <a:sym typeface="Garet Bold"/>
              </a:rPr>
              <a:t>Rumusan Masalah</a:t>
            </a:r>
          </a:p>
        </p:txBody>
      </p:sp>
      <p:sp>
        <p:nvSpPr>
          <p:cNvPr name="Freeform 13" id="1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6"/>
            <a:stretch>
              <a:fillRect l="0" t="0" r="0" b="0"/>
            </a:stretch>
          </a:blipFill>
        </p:spPr>
      </p:sp>
      <p:sp>
        <p:nvSpPr>
          <p:cNvPr name="TextBox 14" id="14"/>
          <p:cNvSpPr txBox="true"/>
          <p:nvPr/>
        </p:nvSpPr>
        <p:spPr>
          <a:xfrm rot="5400000">
            <a:off x="16912952" y="5491794"/>
            <a:ext cx="1281112" cy="258482"/>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04</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93520" y="-432037"/>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86526" y="2458873"/>
            <a:ext cx="1152525" cy="1152525"/>
          </a:xfrm>
          <a:custGeom>
            <a:avLst/>
            <a:gdLst/>
            <a:ahLst/>
            <a:cxnLst/>
            <a:rect r="r" b="b" t="t" l="l"/>
            <a:pathLst>
              <a:path h="1152525" w="1152525">
                <a:moveTo>
                  <a:pt x="0" y="0"/>
                </a:moveTo>
                <a:lnTo>
                  <a:pt x="1152525" y="0"/>
                </a:lnTo>
                <a:lnTo>
                  <a:pt x="1152525" y="1152525"/>
                </a:lnTo>
                <a:lnTo>
                  <a:pt x="0" y="1152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2" id="12"/>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04</a:t>
            </a:r>
          </a:p>
        </p:txBody>
      </p:sp>
      <p:sp>
        <p:nvSpPr>
          <p:cNvPr name="TextBox 13" id="13"/>
          <p:cNvSpPr txBox="true"/>
          <p:nvPr/>
        </p:nvSpPr>
        <p:spPr>
          <a:xfrm rot="0">
            <a:off x="3968230" y="2325523"/>
            <a:ext cx="8133793" cy="1193800"/>
          </a:xfrm>
          <a:prstGeom prst="rect">
            <a:avLst/>
          </a:prstGeom>
        </p:spPr>
        <p:txBody>
          <a:bodyPr anchor="t" rtlCol="false" tIns="0" lIns="0" bIns="0" rIns="0">
            <a:spAutoFit/>
          </a:bodyPr>
          <a:lstStyle/>
          <a:p>
            <a:pPr algn="l">
              <a:lnSpc>
                <a:spcPts val="9799"/>
              </a:lnSpc>
              <a:spcBef>
                <a:spcPct val="0"/>
              </a:spcBef>
            </a:pPr>
            <a:r>
              <a:rPr lang="en-US" sz="6999" b="true">
                <a:solidFill>
                  <a:srgbClr val="F6E0F5"/>
                </a:solidFill>
                <a:latin typeface="Garet Bold"/>
                <a:ea typeface="Garet Bold"/>
                <a:cs typeface="Garet Bold"/>
                <a:sym typeface="Garet Bold"/>
              </a:rPr>
              <a:t>Tujuan Proyek</a:t>
            </a:r>
          </a:p>
        </p:txBody>
      </p:sp>
      <p:sp>
        <p:nvSpPr>
          <p:cNvPr name="TextBox 14" id="14"/>
          <p:cNvSpPr txBox="true"/>
          <p:nvPr/>
        </p:nvSpPr>
        <p:spPr>
          <a:xfrm rot="0">
            <a:off x="3968230" y="4005098"/>
            <a:ext cx="10554996" cy="1271640"/>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Mengembangkan sistem deep learning yang mampu membersihkan gambar dari noise menggunakan Denoising Autoencoder (DAE).</a:t>
            </a:r>
          </a:p>
        </p:txBody>
      </p:sp>
      <p:sp>
        <p:nvSpPr>
          <p:cNvPr name="TextBox 15" id="15"/>
          <p:cNvSpPr txBox="true"/>
          <p:nvPr/>
        </p:nvSpPr>
        <p:spPr>
          <a:xfrm rot="0">
            <a:off x="3968230" y="5601959"/>
            <a:ext cx="9294001" cy="843015"/>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Meningkatkan akurasi klasifikasi objek dengan memanfaatkan CNN setelah gambar dibersihkan.</a:t>
            </a:r>
          </a:p>
        </p:txBody>
      </p:sp>
      <p:sp>
        <p:nvSpPr>
          <p:cNvPr name="TextBox 16" id="16"/>
          <p:cNvSpPr txBox="true"/>
          <p:nvPr/>
        </p:nvSpPr>
        <p:spPr>
          <a:xfrm rot="0">
            <a:off x="3968230" y="6768824"/>
            <a:ext cx="9294001" cy="843015"/>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Mengintegrasikan DAE dan CNN dalam satu pipeline untuk membentuk sistem klasifikasi otomatis yang andal.</a:t>
            </a:r>
          </a:p>
        </p:txBody>
      </p:sp>
      <p:grpSp>
        <p:nvGrpSpPr>
          <p:cNvPr name="Group 17" id="17"/>
          <p:cNvGrpSpPr/>
          <p:nvPr/>
        </p:nvGrpSpPr>
        <p:grpSpPr>
          <a:xfrm rot="0">
            <a:off x="1444643" y="4307884"/>
            <a:ext cx="2636291" cy="672595"/>
            <a:chOff x="0" y="0"/>
            <a:chExt cx="3515054" cy="896793"/>
          </a:xfrm>
        </p:grpSpPr>
        <p:grpSp>
          <p:nvGrpSpPr>
            <p:cNvPr name="Group 18" id="18"/>
            <p:cNvGrpSpPr/>
            <p:nvPr/>
          </p:nvGrpSpPr>
          <p:grpSpPr>
            <a:xfrm rot="0">
              <a:off x="1038205" y="0"/>
              <a:ext cx="1438644" cy="896793"/>
              <a:chOff x="0" y="0"/>
              <a:chExt cx="651951" cy="406400"/>
            </a:xfrm>
          </p:grpSpPr>
          <p:sp>
            <p:nvSpPr>
              <p:cNvPr name="Freeform 19" id="19"/>
              <p:cNvSpPr/>
              <p:nvPr/>
            </p:nvSpPr>
            <p:spPr>
              <a:xfrm flipH="false" flipV="false" rot="0">
                <a:off x="0" y="0"/>
                <a:ext cx="651951" cy="406400"/>
              </a:xfrm>
              <a:custGeom>
                <a:avLst/>
                <a:gdLst/>
                <a:ahLst/>
                <a:cxnLst/>
                <a:rect r="r" b="b" t="t" l="l"/>
                <a:pathLst>
                  <a:path h="406400" w="651951">
                    <a:moveTo>
                      <a:pt x="448751" y="0"/>
                    </a:moveTo>
                    <a:cubicBezTo>
                      <a:pt x="560975" y="0"/>
                      <a:pt x="651951" y="90976"/>
                      <a:pt x="651951" y="203200"/>
                    </a:cubicBezTo>
                    <a:cubicBezTo>
                      <a:pt x="651951" y="315424"/>
                      <a:pt x="560975" y="406400"/>
                      <a:pt x="4487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20" id="20"/>
              <p:cNvSpPr txBox="true"/>
              <p:nvPr/>
            </p:nvSpPr>
            <p:spPr>
              <a:xfrm>
                <a:off x="0" y="47625"/>
                <a:ext cx="651951" cy="358775"/>
              </a:xfrm>
              <a:prstGeom prst="rect">
                <a:avLst/>
              </a:prstGeom>
            </p:spPr>
            <p:txBody>
              <a:bodyPr anchor="ctr" rtlCol="false" tIns="50800" lIns="50800" bIns="50800" rIns="50800"/>
              <a:lstStyle/>
              <a:p>
                <a:pPr algn="ctr">
                  <a:lnSpc>
                    <a:spcPts val="2424"/>
                  </a:lnSpc>
                </a:pPr>
              </a:p>
            </p:txBody>
          </p:sp>
        </p:grpSp>
        <p:sp>
          <p:nvSpPr>
            <p:cNvPr name="TextBox 21" id="21"/>
            <p:cNvSpPr txBox="true"/>
            <p:nvPr/>
          </p:nvSpPr>
          <p:spPr>
            <a:xfrm rot="0">
              <a:off x="0" y="31087"/>
              <a:ext cx="3515054" cy="739884"/>
            </a:xfrm>
            <a:prstGeom prst="rect">
              <a:avLst/>
            </a:prstGeom>
          </p:spPr>
          <p:txBody>
            <a:bodyPr anchor="t" rtlCol="false" tIns="0" lIns="0" bIns="0" rIns="0">
              <a:spAutoFit/>
            </a:bodyPr>
            <a:lstStyle/>
            <a:p>
              <a:pPr algn="ctr">
                <a:lnSpc>
                  <a:spcPts val="4645"/>
                </a:lnSpc>
                <a:spcBef>
                  <a:spcPct val="0"/>
                </a:spcBef>
              </a:pPr>
              <a:r>
                <a:rPr lang="en-US" sz="3318">
                  <a:solidFill>
                    <a:srgbClr val="F6E0F5"/>
                  </a:solidFill>
                  <a:latin typeface="Garet"/>
                  <a:ea typeface="Garet"/>
                  <a:cs typeface="Garet"/>
                  <a:sym typeface="Garet"/>
                </a:rPr>
                <a:t>1</a:t>
              </a:r>
            </a:p>
          </p:txBody>
        </p:sp>
      </p:grpSp>
      <p:grpSp>
        <p:nvGrpSpPr>
          <p:cNvPr name="Group 22" id="22"/>
          <p:cNvGrpSpPr/>
          <p:nvPr/>
        </p:nvGrpSpPr>
        <p:grpSpPr>
          <a:xfrm rot="0">
            <a:off x="1444643" y="5659109"/>
            <a:ext cx="2636291" cy="672595"/>
            <a:chOff x="0" y="0"/>
            <a:chExt cx="3515054" cy="896793"/>
          </a:xfrm>
        </p:grpSpPr>
        <p:grpSp>
          <p:nvGrpSpPr>
            <p:cNvPr name="Group 23" id="23"/>
            <p:cNvGrpSpPr/>
            <p:nvPr/>
          </p:nvGrpSpPr>
          <p:grpSpPr>
            <a:xfrm rot="0">
              <a:off x="1038205" y="0"/>
              <a:ext cx="1438644" cy="896793"/>
              <a:chOff x="0" y="0"/>
              <a:chExt cx="651951" cy="406400"/>
            </a:xfrm>
          </p:grpSpPr>
          <p:sp>
            <p:nvSpPr>
              <p:cNvPr name="Freeform 24" id="24"/>
              <p:cNvSpPr/>
              <p:nvPr/>
            </p:nvSpPr>
            <p:spPr>
              <a:xfrm flipH="false" flipV="false" rot="0">
                <a:off x="0" y="0"/>
                <a:ext cx="651951" cy="406400"/>
              </a:xfrm>
              <a:custGeom>
                <a:avLst/>
                <a:gdLst/>
                <a:ahLst/>
                <a:cxnLst/>
                <a:rect r="r" b="b" t="t" l="l"/>
                <a:pathLst>
                  <a:path h="406400" w="651951">
                    <a:moveTo>
                      <a:pt x="448751" y="0"/>
                    </a:moveTo>
                    <a:cubicBezTo>
                      <a:pt x="560975" y="0"/>
                      <a:pt x="651951" y="90976"/>
                      <a:pt x="651951" y="203200"/>
                    </a:cubicBezTo>
                    <a:cubicBezTo>
                      <a:pt x="651951" y="315424"/>
                      <a:pt x="560975" y="406400"/>
                      <a:pt x="4487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25" id="25"/>
              <p:cNvSpPr txBox="true"/>
              <p:nvPr/>
            </p:nvSpPr>
            <p:spPr>
              <a:xfrm>
                <a:off x="0" y="47625"/>
                <a:ext cx="651951" cy="358775"/>
              </a:xfrm>
              <a:prstGeom prst="rect">
                <a:avLst/>
              </a:prstGeom>
            </p:spPr>
            <p:txBody>
              <a:bodyPr anchor="ctr" rtlCol="false" tIns="50800" lIns="50800" bIns="50800" rIns="50800"/>
              <a:lstStyle/>
              <a:p>
                <a:pPr algn="ctr">
                  <a:lnSpc>
                    <a:spcPts val="2424"/>
                  </a:lnSpc>
                </a:pPr>
              </a:p>
            </p:txBody>
          </p:sp>
        </p:grpSp>
        <p:sp>
          <p:nvSpPr>
            <p:cNvPr name="TextBox 26" id="26"/>
            <p:cNvSpPr txBox="true"/>
            <p:nvPr/>
          </p:nvSpPr>
          <p:spPr>
            <a:xfrm rot="0">
              <a:off x="0" y="31087"/>
              <a:ext cx="3515054" cy="739884"/>
            </a:xfrm>
            <a:prstGeom prst="rect">
              <a:avLst/>
            </a:prstGeom>
          </p:spPr>
          <p:txBody>
            <a:bodyPr anchor="t" rtlCol="false" tIns="0" lIns="0" bIns="0" rIns="0">
              <a:spAutoFit/>
            </a:bodyPr>
            <a:lstStyle/>
            <a:p>
              <a:pPr algn="ctr">
                <a:lnSpc>
                  <a:spcPts val="4645"/>
                </a:lnSpc>
                <a:spcBef>
                  <a:spcPct val="0"/>
                </a:spcBef>
              </a:pPr>
              <a:r>
                <a:rPr lang="en-US" sz="3318">
                  <a:solidFill>
                    <a:srgbClr val="F6E0F5"/>
                  </a:solidFill>
                  <a:latin typeface="Garet"/>
                  <a:ea typeface="Garet"/>
                  <a:cs typeface="Garet"/>
                  <a:sym typeface="Garet"/>
                </a:rPr>
                <a:t>2</a:t>
              </a:r>
            </a:p>
          </p:txBody>
        </p:sp>
      </p:grpSp>
      <p:grpSp>
        <p:nvGrpSpPr>
          <p:cNvPr name="Group 27" id="27"/>
          <p:cNvGrpSpPr/>
          <p:nvPr/>
        </p:nvGrpSpPr>
        <p:grpSpPr>
          <a:xfrm rot="0">
            <a:off x="1456883" y="6883124"/>
            <a:ext cx="2636291" cy="672595"/>
            <a:chOff x="0" y="0"/>
            <a:chExt cx="3515054" cy="896793"/>
          </a:xfrm>
        </p:grpSpPr>
        <p:grpSp>
          <p:nvGrpSpPr>
            <p:cNvPr name="Group 28" id="28"/>
            <p:cNvGrpSpPr/>
            <p:nvPr/>
          </p:nvGrpSpPr>
          <p:grpSpPr>
            <a:xfrm rot="0">
              <a:off x="1038205" y="0"/>
              <a:ext cx="1438644" cy="896793"/>
              <a:chOff x="0" y="0"/>
              <a:chExt cx="651951" cy="406400"/>
            </a:xfrm>
          </p:grpSpPr>
          <p:sp>
            <p:nvSpPr>
              <p:cNvPr name="Freeform 29" id="29"/>
              <p:cNvSpPr/>
              <p:nvPr/>
            </p:nvSpPr>
            <p:spPr>
              <a:xfrm flipH="false" flipV="false" rot="0">
                <a:off x="0" y="0"/>
                <a:ext cx="651951" cy="406400"/>
              </a:xfrm>
              <a:custGeom>
                <a:avLst/>
                <a:gdLst/>
                <a:ahLst/>
                <a:cxnLst/>
                <a:rect r="r" b="b" t="t" l="l"/>
                <a:pathLst>
                  <a:path h="406400" w="651951">
                    <a:moveTo>
                      <a:pt x="448751" y="0"/>
                    </a:moveTo>
                    <a:cubicBezTo>
                      <a:pt x="560975" y="0"/>
                      <a:pt x="651951" y="90976"/>
                      <a:pt x="651951" y="203200"/>
                    </a:cubicBezTo>
                    <a:cubicBezTo>
                      <a:pt x="651951" y="315424"/>
                      <a:pt x="560975" y="406400"/>
                      <a:pt x="4487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30" id="30"/>
              <p:cNvSpPr txBox="true"/>
              <p:nvPr/>
            </p:nvSpPr>
            <p:spPr>
              <a:xfrm>
                <a:off x="0" y="47625"/>
                <a:ext cx="651951" cy="358775"/>
              </a:xfrm>
              <a:prstGeom prst="rect">
                <a:avLst/>
              </a:prstGeom>
            </p:spPr>
            <p:txBody>
              <a:bodyPr anchor="ctr" rtlCol="false" tIns="50800" lIns="50800" bIns="50800" rIns="50800"/>
              <a:lstStyle/>
              <a:p>
                <a:pPr algn="ctr">
                  <a:lnSpc>
                    <a:spcPts val="2424"/>
                  </a:lnSpc>
                </a:pPr>
              </a:p>
            </p:txBody>
          </p:sp>
        </p:grpSp>
        <p:sp>
          <p:nvSpPr>
            <p:cNvPr name="TextBox 31" id="31"/>
            <p:cNvSpPr txBox="true"/>
            <p:nvPr/>
          </p:nvSpPr>
          <p:spPr>
            <a:xfrm rot="0">
              <a:off x="0" y="31087"/>
              <a:ext cx="3515054" cy="739884"/>
            </a:xfrm>
            <a:prstGeom prst="rect">
              <a:avLst/>
            </a:prstGeom>
          </p:spPr>
          <p:txBody>
            <a:bodyPr anchor="t" rtlCol="false" tIns="0" lIns="0" bIns="0" rIns="0">
              <a:spAutoFit/>
            </a:bodyPr>
            <a:lstStyle/>
            <a:p>
              <a:pPr algn="ctr">
                <a:lnSpc>
                  <a:spcPts val="4645"/>
                </a:lnSpc>
                <a:spcBef>
                  <a:spcPct val="0"/>
                </a:spcBef>
              </a:pPr>
              <a:r>
                <a:rPr lang="en-US" sz="3318">
                  <a:solidFill>
                    <a:srgbClr val="F6E0F5"/>
                  </a:solidFill>
                  <a:latin typeface="Garet"/>
                  <a:ea typeface="Garet"/>
                  <a:cs typeface="Garet"/>
                  <a:sym typeface="Garet"/>
                </a:rPr>
                <a:t>3</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988" t="0" r="-26201" b="-77989"/>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10" id="10"/>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06</a:t>
            </a:r>
          </a:p>
        </p:txBody>
      </p:sp>
      <p:sp>
        <p:nvSpPr>
          <p:cNvPr name="TextBox 11" id="11"/>
          <p:cNvSpPr txBox="true"/>
          <p:nvPr/>
        </p:nvSpPr>
        <p:spPr>
          <a:xfrm rot="0">
            <a:off x="4203742" y="786689"/>
            <a:ext cx="6688665"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A280EC"/>
                </a:solidFill>
                <a:latin typeface="Garet Bold"/>
                <a:ea typeface="Garet Bold"/>
                <a:cs typeface="Garet Bold"/>
                <a:sym typeface="Garet Bold"/>
              </a:rPr>
              <a:t>Metodologi</a:t>
            </a:r>
          </a:p>
        </p:txBody>
      </p:sp>
      <p:sp>
        <p:nvSpPr>
          <p:cNvPr name="TextBox 12" id="12"/>
          <p:cNvSpPr txBox="true"/>
          <p:nvPr/>
        </p:nvSpPr>
        <p:spPr>
          <a:xfrm rot="0">
            <a:off x="2152653" y="2316932"/>
            <a:ext cx="12874749" cy="6884097"/>
          </a:xfrm>
          <a:prstGeom prst="rect">
            <a:avLst/>
          </a:prstGeom>
        </p:spPr>
        <p:txBody>
          <a:bodyPr anchor="t" rtlCol="false" tIns="0" lIns="0" bIns="0" rIns="0">
            <a:spAutoFit/>
          </a:bodyPr>
          <a:lstStyle/>
          <a:p>
            <a:pPr algn="l">
              <a:lnSpc>
                <a:spcPts val="3919"/>
              </a:lnSpc>
            </a:pPr>
            <a:r>
              <a:rPr lang="en-US" sz="2799">
                <a:solidFill>
                  <a:srgbClr val="F6E0F5"/>
                </a:solidFill>
                <a:latin typeface="Garet"/>
                <a:ea typeface="Garet"/>
                <a:cs typeface="Garet"/>
                <a:sym typeface="Garet"/>
              </a:rPr>
              <a:t>Tahapan Alur Sistem:</a:t>
            </a:r>
          </a:p>
          <a:p>
            <a:pPr algn="l" marL="565087" indent="-282544" lvl="1">
              <a:lnSpc>
                <a:spcPts val="3664"/>
              </a:lnSpc>
              <a:buAutoNum type="arabicPeriod" startAt="1"/>
            </a:pPr>
            <a:r>
              <a:rPr lang="en-US" sz="2617">
                <a:solidFill>
                  <a:srgbClr val="F6E0F5"/>
                </a:solidFill>
                <a:latin typeface="Garet"/>
                <a:ea typeface="Garet"/>
                <a:cs typeface="Garet"/>
                <a:sym typeface="Garet"/>
              </a:rPr>
              <a:t>Input Gambar</a:t>
            </a:r>
          </a:p>
          <a:p>
            <a:pPr algn="l" marL="1130175" indent="-376725" lvl="2">
              <a:lnSpc>
                <a:spcPts val="3664"/>
              </a:lnSpc>
              <a:buFont typeface="Arial"/>
              <a:buChar char="⚬"/>
            </a:pPr>
            <a:r>
              <a:rPr lang="en-US" sz="2617">
                <a:solidFill>
                  <a:srgbClr val="F6E0F5"/>
                </a:solidFill>
                <a:latin typeface="Garet"/>
                <a:ea typeface="Garet"/>
                <a:cs typeface="Garet"/>
                <a:sym typeface="Garet"/>
              </a:rPr>
              <a:t>Gambar dimasukkan ke sistem, berisi objek dalam berbagai kondisi.</a:t>
            </a:r>
          </a:p>
          <a:p>
            <a:pPr algn="l" marL="565087" indent="-282544" lvl="1">
              <a:lnSpc>
                <a:spcPts val="3664"/>
              </a:lnSpc>
              <a:buAutoNum type="arabicPeriod" startAt="1"/>
            </a:pPr>
            <a:r>
              <a:rPr lang="en-US" sz="2617">
                <a:solidFill>
                  <a:srgbClr val="F6E0F5"/>
                </a:solidFill>
                <a:latin typeface="Garet"/>
                <a:ea typeface="Garet"/>
                <a:cs typeface="Garet"/>
                <a:sym typeface="Garet"/>
              </a:rPr>
              <a:t>Penambahan Noise</a:t>
            </a:r>
          </a:p>
          <a:p>
            <a:pPr algn="l" marL="1130175" indent="-376725" lvl="2">
              <a:lnSpc>
                <a:spcPts val="3664"/>
              </a:lnSpc>
              <a:buFont typeface="Arial"/>
              <a:buChar char="⚬"/>
            </a:pPr>
            <a:r>
              <a:rPr lang="en-US" sz="2617">
                <a:solidFill>
                  <a:srgbClr val="F6E0F5"/>
                </a:solidFill>
                <a:latin typeface="Garet"/>
                <a:ea typeface="Garet"/>
                <a:cs typeface="Garet"/>
                <a:sym typeface="Garet"/>
              </a:rPr>
              <a:t>Simulasi gangguan visual (seperti Gaussian Noise) untuk melatih sistem dalam menangani gambar rusak.</a:t>
            </a:r>
          </a:p>
          <a:p>
            <a:pPr algn="l" marL="565087" indent="-282544" lvl="1">
              <a:lnSpc>
                <a:spcPts val="3664"/>
              </a:lnSpc>
              <a:buAutoNum type="arabicPeriod" startAt="1"/>
            </a:pPr>
            <a:r>
              <a:rPr lang="en-US" sz="2617">
                <a:solidFill>
                  <a:srgbClr val="F6E0F5"/>
                </a:solidFill>
                <a:latin typeface="Garet"/>
                <a:ea typeface="Garet"/>
                <a:cs typeface="Garet"/>
                <a:sym typeface="Garet"/>
              </a:rPr>
              <a:t>Denoising Autoencoder (DAE)</a:t>
            </a:r>
          </a:p>
          <a:p>
            <a:pPr algn="l" marL="1130175" indent="-376725" lvl="2">
              <a:lnSpc>
                <a:spcPts val="3664"/>
              </a:lnSpc>
              <a:buFont typeface="Arial"/>
              <a:buChar char="⚬"/>
            </a:pPr>
            <a:r>
              <a:rPr lang="en-US" sz="2617">
                <a:solidFill>
                  <a:srgbClr val="F6E0F5"/>
                </a:solidFill>
                <a:latin typeface="Garet"/>
                <a:ea typeface="Garet"/>
                <a:cs typeface="Garet"/>
                <a:sym typeface="Garet"/>
              </a:rPr>
              <a:t> Model encoder-decoder yang berfungsi membersihkan gambar dari noise.</a:t>
            </a:r>
          </a:p>
          <a:p>
            <a:pPr algn="l" marL="565087" indent="-282544" lvl="1">
              <a:lnSpc>
                <a:spcPts val="3664"/>
              </a:lnSpc>
              <a:buAutoNum type="arabicPeriod" startAt="1"/>
            </a:pPr>
            <a:r>
              <a:rPr lang="en-US" sz="2617">
                <a:solidFill>
                  <a:srgbClr val="F6E0F5"/>
                </a:solidFill>
                <a:latin typeface="Garet"/>
                <a:ea typeface="Garet"/>
                <a:cs typeface="Garet"/>
                <a:sym typeface="Garet"/>
              </a:rPr>
              <a:t>Convolutional Neural Network (CNN)</a:t>
            </a:r>
          </a:p>
          <a:p>
            <a:pPr algn="l" marL="1130175" indent="-376725" lvl="2">
              <a:lnSpc>
                <a:spcPts val="3664"/>
              </a:lnSpc>
              <a:buFont typeface="Arial"/>
              <a:buChar char="⚬"/>
            </a:pPr>
            <a:r>
              <a:rPr lang="en-US" sz="2617">
                <a:solidFill>
                  <a:srgbClr val="F6E0F5"/>
                </a:solidFill>
                <a:latin typeface="Garet"/>
                <a:ea typeface="Garet"/>
                <a:cs typeface="Garet"/>
                <a:sym typeface="Garet"/>
              </a:rPr>
              <a:t> Model CNN menerima hasil dari DAE untuk melakukan klasifikasi objek ke dalam beberapa kelas.</a:t>
            </a:r>
          </a:p>
          <a:p>
            <a:pPr algn="l" marL="565087" indent="-282544" lvl="1">
              <a:lnSpc>
                <a:spcPts val="3664"/>
              </a:lnSpc>
              <a:buAutoNum type="arabicPeriod" startAt="1"/>
            </a:pPr>
            <a:r>
              <a:rPr lang="en-US" sz="2617">
                <a:solidFill>
                  <a:srgbClr val="F6E0F5"/>
                </a:solidFill>
                <a:latin typeface="Garet"/>
                <a:ea typeface="Garet"/>
                <a:cs typeface="Garet"/>
                <a:sym typeface="Garet"/>
              </a:rPr>
              <a:t>Output</a:t>
            </a:r>
          </a:p>
          <a:p>
            <a:pPr algn="l" marL="1130175" indent="-376725" lvl="2">
              <a:lnSpc>
                <a:spcPts val="3664"/>
              </a:lnSpc>
              <a:spcBef>
                <a:spcPct val="0"/>
              </a:spcBef>
              <a:buFont typeface="Arial"/>
              <a:buChar char="⚬"/>
            </a:pPr>
            <a:r>
              <a:rPr lang="en-US" sz="2617">
                <a:solidFill>
                  <a:srgbClr val="F6E0F5"/>
                </a:solidFill>
                <a:latin typeface="Garet"/>
                <a:ea typeface="Garet"/>
                <a:cs typeface="Garet"/>
                <a:sym typeface="Garet"/>
              </a:rPr>
              <a:t>Sistem menghasilkan prediksi kelas akhir dari objek (misalnya: kelas 1, 2, atau 3).</a:t>
            </a:r>
          </a:p>
        </p:txBody>
      </p:sp>
      <p:sp>
        <p:nvSpPr>
          <p:cNvPr name="TextBox 13" id="13"/>
          <p:cNvSpPr txBox="true"/>
          <p:nvPr/>
        </p:nvSpPr>
        <p:spPr>
          <a:xfrm rot="0">
            <a:off x="10377331" y="815264"/>
            <a:ext cx="5543293" cy="1327706"/>
          </a:xfrm>
          <a:prstGeom prst="rect">
            <a:avLst/>
          </a:prstGeom>
        </p:spPr>
        <p:txBody>
          <a:bodyPr anchor="t" rtlCol="false" tIns="0" lIns="0" bIns="0" rIns="0">
            <a:spAutoFit/>
          </a:bodyPr>
          <a:lstStyle/>
          <a:p>
            <a:pPr algn="l">
              <a:lnSpc>
                <a:spcPts val="10822"/>
              </a:lnSpc>
              <a:spcBef>
                <a:spcPct val="0"/>
              </a:spcBef>
            </a:pPr>
            <a:r>
              <a:rPr lang="en-US" sz="7730" b="true">
                <a:solidFill>
                  <a:srgbClr val="F6E0F5"/>
                </a:solidFill>
                <a:latin typeface="Garet Bold"/>
                <a:ea typeface="Garet Bold"/>
                <a:cs typeface="Garet Bold"/>
                <a:sym typeface="Garet Bold"/>
              </a:rPr>
              <a:t>Sistem</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988" t="0" r="-26201" b="-77989"/>
            </a:stretch>
          </a:blipFill>
        </p:spPr>
      </p:sp>
      <p:sp>
        <p:nvSpPr>
          <p:cNvPr name="Freeform 3" id="3"/>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4" id="4"/>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49749" y="2471768"/>
            <a:ext cx="10119711" cy="6786532"/>
          </a:xfrm>
          <a:custGeom>
            <a:avLst/>
            <a:gdLst/>
            <a:ahLst/>
            <a:cxnLst/>
            <a:rect r="r" b="b" t="t" l="l"/>
            <a:pathLst>
              <a:path h="6786532" w="10119711">
                <a:moveTo>
                  <a:pt x="0" y="0"/>
                </a:moveTo>
                <a:lnTo>
                  <a:pt x="10119712" y="0"/>
                </a:lnTo>
                <a:lnTo>
                  <a:pt x="10119712" y="6786532"/>
                </a:lnTo>
                <a:lnTo>
                  <a:pt x="0" y="6786532"/>
                </a:lnTo>
                <a:lnTo>
                  <a:pt x="0" y="0"/>
                </a:lnTo>
                <a:close/>
              </a:path>
            </a:pathLst>
          </a:custGeom>
          <a:blipFill>
            <a:blip r:embed="rId6"/>
            <a:stretch>
              <a:fillRect l="0" t="0" r="0" b="0"/>
            </a:stretch>
          </a:blipFill>
        </p:spPr>
      </p:sp>
      <p:sp>
        <p:nvSpPr>
          <p:cNvPr name="TextBox 7" id="7"/>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06</a:t>
            </a:r>
          </a:p>
        </p:txBody>
      </p:sp>
      <p:grpSp>
        <p:nvGrpSpPr>
          <p:cNvPr name="Group 8" id="8"/>
          <p:cNvGrpSpPr/>
          <p:nvPr/>
        </p:nvGrpSpPr>
        <p:grpSpPr>
          <a:xfrm rot="0">
            <a:off x="3047473" y="1028700"/>
            <a:ext cx="11716882" cy="1203881"/>
            <a:chOff x="0" y="0"/>
            <a:chExt cx="15622510" cy="1605174"/>
          </a:xfrm>
        </p:grpSpPr>
        <p:sp>
          <p:nvSpPr>
            <p:cNvPr name="TextBox 9" id="9"/>
            <p:cNvSpPr txBox="true"/>
            <p:nvPr/>
          </p:nvSpPr>
          <p:spPr>
            <a:xfrm rot="0">
              <a:off x="0" y="-152400"/>
              <a:ext cx="8918220" cy="1719474"/>
            </a:xfrm>
            <a:prstGeom prst="rect">
              <a:avLst/>
            </a:prstGeom>
          </p:spPr>
          <p:txBody>
            <a:bodyPr anchor="t" rtlCol="false" tIns="0" lIns="0" bIns="0" rIns="0">
              <a:spAutoFit/>
            </a:bodyPr>
            <a:lstStyle/>
            <a:p>
              <a:pPr algn="ctr">
                <a:lnSpc>
                  <a:spcPts val="10822"/>
                </a:lnSpc>
                <a:spcBef>
                  <a:spcPct val="0"/>
                </a:spcBef>
              </a:pPr>
              <a:r>
                <a:rPr lang="en-US" b="true" sz="7730">
                  <a:solidFill>
                    <a:srgbClr val="A280EC"/>
                  </a:solidFill>
                  <a:latin typeface="Garet Bold"/>
                  <a:ea typeface="Garet Bold"/>
                  <a:cs typeface="Garet Bold"/>
                  <a:sym typeface="Garet Bold"/>
                </a:rPr>
                <a:t>Metodologi</a:t>
              </a:r>
            </a:p>
          </p:txBody>
        </p:sp>
        <p:sp>
          <p:nvSpPr>
            <p:cNvPr name="TextBox 10" id="10"/>
            <p:cNvSpPr txBox="true"/>
            <p:nvPr/>
          </p:nvSpPr>
          <p:spPr>
            <a:xfrm rot="0">
              <a:off x="8231452" y="-114300"/>
              <a:ext cx="7391058" cy="1719474"/>
            </a:xfrm>
            <a:prstGeom prst="rect">
              <a:avLst/>
            </a:prstGeom>
          </p:spPr>
          <p:txBody>
            <a:bodyPr anchor="t" rtlCol="false" tIns="0" lIns="0" bIns="0" rIns="0">
              <a:spAutoFit/>
            </a:bodyPr>
            <a:lstStyle/>
            <a:p>
              <a:pPr algn="l">
                <a:lnSpc>
                  <a:spcPts val="10822"/>
                </a:lnSpc>
                <a:spcBef>
                  <a:spcPct val="0"/>
                </a:spcBef>
              </a:pPr>
              <a:r>
                <a:rPr lang="en-US" sz="7730" b="true">
                  <a:solidFill>
                    <a:srgbClr val="F6E0F5"/>
                  </a:solidFill>
                  <a:latin typeface="Garet Bold"/>
                  <a:ea typeface="Garet Bold"/>
                  <a:cs typeface="Garet Bold"/>
                  <a:sym typeface="Garet Bold"/>
                </a:rPr>
                <a:t>  Sistem</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sp>
        <p:nvSpPr>
          <p:cNvPr name="TextBox 3" id="3"/>
          <p:cNvSpPr txBox="true"/>
          <p:nvPr/>
        </p:nvSpPr>
        <p:spPr>
          <a:xfrm rot="0">
            <a:off x="6744896" y="1777383"/>
            <a:ext cx="3914944" cy="1368478"/>
          </a:xfrm>
          <a:prstGeom prst="rect">
            <a:avLst/>
          </a:prstGeom>
        </p:spPr>
        <p:txBody>
          <a:bodyPr anchor="t" rtlCol="false" tIns="0" lIns="0" bIns="0" rIns="0">
            <a:spAutoFit/>
          </a:bodyPr>
          <a:lstStyle/>
          <a:p>
            <a:pPr algn="ctr">
              <a:lnSpc>
                <a:spcPts val="11200"/>
              </a:lnSpc>
              <a:spcBef>
                <a:spcPct val="0"/>
              </a:spcBef>
            </a:pPr>
            <a:r>
              <a:rPr lang="en-US" b="true" sz="8000">
                <a:solidFill>
                  <a:srgbClr val="A280EC"/>
                </a:solidFill>
                <a:latin typeface="Garet Bold"/>
                <a:ea typeface="Garet Bold"/>
                <a:cs typeface="Garet Bold"/>
                <a:sym typeface="Garet Bold"/>
              </a:rPr>
              <a:t>Model </a:t>
            </a:r>
          </a:p>
        </p:txBody>
      </p:sp>
      <p:grpSp>
        <p:nvGrpSpPr>
          <p:cNvPr name="Group 4" id="4"/>
          <p:cNvGrpSpPr/>
          <p:nvPr/>
        </p:nvGrpSpPr>
        <p:grpSpPr>
          <a:xfrm rot="0">
            <a:off x="1557346" y="1320942"/>
            <a:ext cx="2410884" cy="608841"/>
            <a:chOff x="0" y="0"/>
            <a:chExt cx="1609259" cy="406400"/>
          </a:xfrm>
        </p:grpSpPr>
        <p:sp>
          <p:nvSpPr>
            <p:cNvPr name="Freeform 5" id="5"/>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6" id="6"/>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TextBox 7" id="7"/>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Freeform 8" id="8"/>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9" id="9"/>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07</a:t>
            </a:r>
          </a:p>
        </p:txBody>
      </p:sp>
      <p:grpSp>
        <p:nvGrpSpPr>
          <p:cNvPr name="Group 12" id="12"/>
          <p:cNvGrpSpPr/>
          <p:nvPr/>
        </p:nvGrpSpPr>
        <p:grpSpPr>
          <a:xfrm rot="0">
            <a:off x="3496352" y="4308053"/>
            <a:ext cx="3385513" cy="854973"/>
            <a:chOff x="0" y="0"/>
            <a:chExt cx="1609259" cy="406400"/>
          </a:xfrm>
        </p:grpSpPr>
        <p:sp>
          <p:nvSpPr>
            <p:cNvPr name="Freeform 13" id="13"/>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4" id="14"/>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TextBox 15" id="15"/>
          <p:cNvSpPr txBox="true"/>
          <p:nvPr/>
        </p:nvSpPr>
        <p:spPr>
          <a:xfrm rot="0">
            <a:off x="3968230" y="4510124"/>
            <a:ext cx="2659773" cy="431809"/>
          </a:xfrm>
          <a:prstGeom prst="rect">
            <a:avLst/>
          </a:prstGeom>
        </p:spPr>
        <p:txBody>
          <a:bodyPr anchor="t" rtlCol="false" tIns="0" lIns="0" bIns="0" rIns="0">
            <a:spAutoFit/>
          </a:bodyPr>
          <a:lstStyle/>
          <a:p>
            <a:pPr algn="ctr">
              <a:lnSpc>
                <a:spcPts val="3576"/>
              </a:lnSpc>
            </a:pPr>
            <a:r>
              <a:rPr lang="en-US" sz="2751" b="true">
                <a:solidFill>
                  <a:srgbClr val="C9BBE8"/>
                </a:solidFill>
                <a:latin typeface="Garet Bold"/>
                <a:ea typeface="Garet Bold"/>
                <a:cs typeface="Garet Bold"/>
                <a:sym typeface="Garet Bold"/>
              </a:rPr>
              <a:t>DAE</a:t>
            </a:r>
          </a:p>
        </p:txBody>
      </p:sp>
      <p:sp>
        <p:nvSpPr>
          <p:cNvPr name="TextBox 16" id="16"/>
          <p:cNvSpPr txBox="true"/>
          <p:nvPr/>
        </p:nvSpPr>
        <p:spPr>
          <a:xfrm rot="0">
            <a:off x="2236225" y="5418881"/>
            <a:ext cx="5584985" cy="1443309"/>
          </a:xfrm>
          <a:prstGeom prst="rect">
            <a:avLst/>
          </a:prstGeom>
        </p:spPr>
        <p:txBody>
          <a:bodyPr anchor="t" rtlCol="false" tIns="0" lIns="0" bIns="0" rIns="0">
            <a:spAutoFit/>
          </a:bodyPr>
          <a:lstStyle/>
          <a:p>
            <a:pPr algn="just">
              <a:lnSpc>
                <a:spcPts val="2866"/>
              </a:lnSpc>
              <a:spcBef>
                <a:spcPct val="0"/>
              </a:spcBef>
            </a:pPr>
            <a:r>
              <a:rPr lang="en-US" sz="2047">
                <a:solidFill>
                  <a:srgbClr val="F6E0F5"/>
                </a:solidFill>
                <a:latin typeface="Garet"/>
                <a:ea typeface="Garet"/>
                <a:cs typeface="Garet"/>
                <a:sym typeface="Garet"/>
              </a:rPr>
              <a:t>Model deep learning yang digunakan untuk membersihkan gambar dari noise dengan cara mempelajari representasi bersih dari data yang rusak.</a:t>
            </a:r>
          </a:p>
        </p:txBody>
      </p:sp>
      <p:grpSp>
        <p:nvGrpSpPr>
          <p:cNvPr name="Group 17" id="17"/>
          <p:cNvGrpSpPr/>
          <p:nvPr/>
        </p:nvGrpSpPr>
        <p:grpSpPr>
          <a:xfrm rot="0">
            <a:off x="10424604" y="4308053"/>
            <a:ext cx="3599825" cy="854973"/>
            <a:chOff x="0" y="0"/>
            <a:chExt cx="1711130" cy="406400"/>
          </a:xfrm>
        </p:grpSpPr>
        <p:sp>
          <p:nvSpPr>
            <p:cNvPr name="Freeform 18" id="18"/>
            <p:cNvSpPr/>
            <p:nvPr/>
          </p:nvSpPr>
          <p:spPr>
            <a:xfrm flipH="false" flipV="false" rot="0">
              <a:off x="0" y="0"/>
              <a:ext cx="1711129" cy="406400"/>
            </a:xfrm>
            <a:custGeom>
              <a:avLst/>
              <a:gdLst/>
              <a:ahLst/>
              <a:cxnLst/>
              <a:rect r="r" b="b" t="t" l="l"/>
              <a:pathLst>
                <a:path h="406400" w="1711129">
                  <a:moveTo>
                    <a:pt x="1507930" y="0"/>
                  </a:moveTo>
                  <a:cubicBezTo>
                    <a:pt x="1620154" y="0"/>
                    <a:pt x="1711129" y="90976"/>
                    <a:pt x="1711129" y="203200"/>
                  </a:cubicBezTo>
                  <a:cubicBezTo>
                    <a:pt x="1711129" y="315424"/>
                    <a:pt x="1620154" y="406400"/>
                    <a:pt x="150793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9" id="19"/>
            <p:cNvSpPr txBox="true"/>
            <p:nvPr/>
          </p:nvSpPr>
          <p:spPr>
            <a:xfrm>
              <a:off x="0" y="47625"/>
              <a:ext cx="1711130" cy="358775"/>
            </a:xfrm>
            <a:prstGeom prst="rect">
              <a:avLst/>
            </a:prstGeom>
          </p:spPr>
          <p:txBody>
            <a:bodyPr anchor="ctr" rtlCol="false" tIns="50800" lIns="50800" bIns="50800" rIns="50800"/>
            <a:lstStyle/>
            <a:p>
              <a:pPr algn="ctr">
                <a:lnSpc>
                  <a:spcPts val="2425"/>
                </a:lnSpc>
              </a:pPr>
            </a:p>
          </p:txBody>
        </p:sp>
      </p:grpSp>
      <p:sp>
        <p:nvSpPr>
          <p:cNvPr name="TextBox 20" id="20"/>
          <p:cNvSpPr txBox="true"/>
          <p:nvPr/>
        </p:nvSpPr>
        <p:spPr>
          <a:xfrm rot="0">
            <a:off x="10659840" y="4510124"/>
            <a:ext cx="3159836" cy="431809"/>
          </a:xfrm>
          <a:prstGeom prst="rect">
            <a:avLst/>
          </a:prstGeom>
        </p:spPr>
        <p:txBody>
          <a:bodyPr anchor="t" rtlCol="false" tIns="0" lIns="0" bIns="0" rIns="0">
            <a:spAutoFit/>
          </a:bodyPr>
          <a:lstStyle/>
          <a:p>
            <a:pPr algn="ctr">
              <a:lnSpc>
                <a:spcPts val="3576"/>
              </a:lnSpc>
            </a:pPr>
            <a:r>
              <a:rPr lang="en-US" sz="2751" b="true">
                <a:solidFill>
                  <a:srgbClr val="C9BBE8"/>
                </a:solidFill>
                <a:latin typeface="Garet Bold"/>
                <a:ea typeface="Garet Bold"/>
                <a:cs typeface="Garet Bold"/>
                <a:sym typeface="Garet Bold"/>
              </a:rPr>
              <a:t>CNN</a:t>
            </a:r>
          </a:p>
        </p:txBody>
      </p:sp>
      <p:sp>
        <p:nvSpPr>
          <p:cNvPr name="TextBox 21" id="21"/>
          <p:cNvSpPr txBox="true"/>
          <p:nvPr/>
        </p:nvSpPr>
        <p:spPr>
          <a:xfrm rot="0">
            <a:off x="9286875" y="5418881"/>
            <a:ext cx="6248666" cy="1443309"/>
          </a:xfrm>
          <a:prstGeom prst="rect">
            <a:avLst/>
          </a:prstGeom>
        </p:spPr>
        <p:txBody>
          <a:bodyPr anchor="t" rtlCol="false" tIns="0" lIns="0" bIns="0" rIns="0">
            <a:spAutoFit/>
          </a:bodyPr>
          <a:lstStyle/>
          <a:p>
            <a:pPr algn="just">
              <a:lnSpc>
                <a:spcPts val="2866"/>
              </a:lnSpc>
              <a:spcBef>
                <a:spcPct val="0"/>
              </a:spcBef>
            </a:pPr>
            <a:r>
              <a:rPr lang="en-US" sz="2047">
                <a:solidFill>
                  <a:srgbClr val="F6E0F5"/>
                </a:solidFill>
                <a:latin typeface="Garet"/>
                <a:ea typeface="Garet"/>
                <a:cs typeface="Garet"/>
                <a:sym typeface="Garet"/>
              </a:rPr>
              <a:t>Model deep learning yang dirancang untuk mengenali pola visual pada gambar dan melakukan klasifikasi berdasarkan fitur-fitur yang dipelajari secara otomatis.</a:t>
            </a:r>
          </a:p>
        </p:txBody>
      </p:sp>
      <p:sp>
        <p:nvSpPr>
          <p:cNvPr name="AutoShape 22" id="22"/>
          <p:cNvSpPr/>
          <p:nvPr/>
        </p:nvSpPr>
        <p:spPr>
          <a:xfrm flipV="true">
            <a:off x="6881865" y="4754590"/>
            <a:ext cx="3542739" cy="0"/>
          </a:xfrm>
          <a:prstGeom prst="line">
            <a:avLst/>
          </a:prstGeom>
          <a:ln cap="flat" w="38100">
            <a:gradFill>
              <a:gsLst>
                <a:gs pos="0">
                  <a:srgbClr val="92A6DD">
                    <a:alpha val="100000"/>
                  </a:srgbClr>
                </a:gs>
                <a:gs pos="100000">
                  <a:srgbClr val="DF96DA">
                    <a:alpha val="100000"/>
                  </a:srgbClr>
                </a:gs>
              </a:gsLst>
              <a:lin ang="0"/>
            </a:gradFill>
            <a:prstDash val="solid"/>
            <a:headEnd type="oval" len="lg" w="lg"/>
            <a:tailEnd type="oval" len="lg" w="lg"/>
          </a:ln>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5258" t="-5555" r="-24931" b="-72434"/>
            </a:stretch>
          </a:blipFill>
        </p:spPr>
      </p:sp>
      <p:grpSp>
        <p:nvGrpSpPr>
          <p:cNvPr name="Group 3" id="3"/>
          <p:cNvGrpSpPr/>
          <p:nvPr/>
        </p:nvGrpSpPr>
        <p:grpSpPr>
          <a:xfrm rot="0">
            <a:off x="1557346" y="1320942"/>
            <a:ext cx="2410884" cy="608841"/>
            <a:chOff x="0" y="0"/>
            <a:chExt cx="1609259" cy="406400"/>
          </a:xfrm>
        </p:grpSpPr>
        <p:sp>
          <p:nvSpPr>
            <p:cNvPr name="Freeform 4" id="4"/>
            <p:cNvSpPr/>
            <p:nvPr/>
          </p:nvSpPr>
          <p:spPr>
            <a:xfrm flipH="false" flipV="false" rot="0">
              <a:off x="0" y="0"/>
              <a:ext cx="1609259" cy="406400"/>
            </a:xfrm>
            <a:custGeom>
              <a:avLst/>
              <a:gdLst/>
              <a:ahLst/>
              <a:cxnLst/>
              <a:rect r="r" b="b" t="t" l="l"/>
              <a:pathLst>
                <a:path h="406400" w="1609259">
                  <a:moveTo>
                    <a:pt x="1406059" y="0"/>
                  </a:moveTo>
                  <a:cubicBezTo>
                    <a:pt x="1518283" y="0"/>
                    <a:pt x="1609259" y="90976"/>
                    <a:pt x="1609259" y="203200"/>
                  </a:cubicBezTo>
                  <a:cubicBezTo>
                    <a:pt x="1609259" y="315424"/>
                    <a:pt x="1518283" y="406400"/>
                    <a:pt x="140605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5" id="5"/>
            <p:cNvSpPr txBox="true"/>
            <p:nvPr/>
          </p:nvSpPr>
          <p:spPr>
            <a:xfrm>
              <a:off x="0" y="47625"/>
              <a:ext cx="1609259" cy="358775"/>
            </a:xfrm>
            <a:prstGeom prst="rect">
              <a:avLst/>
            </a:prstGeom>
          </p:spPr>
          <p:txBody>
            <a:bodyPr anchor="ctr" rtlCol="false" tIns="50800" lIns="50800" bIns="50800" rIns="50800"/>
            <a:lstStyle/>
            <a:p>
              <a:pPr algn="ctr">
                <a:lnSpc>
                  <a:spcPts val="2425"/>
                </a:lnSpc>
              </a:pPr>
            </a:p>
          </p:txBody>
        </p:sp>
      </p:grpSp>
      <p:sp>
        <p:nvSpPr>
          <p:cNvPr name="Freeform 6" id="6"/>
          <p:cNvSpPr/>
          <p:nvPr/>
        </p:nvSpPr>
        <p:spPr>
          <a:xfrm flipH="false" flipV="false" rot="0">
            <a:off x="16015874" y="830098"/>
            <a:ext cx="1628775" cy="1628775"/>
          </a:xfrm>
          <a:custGeom>
            <a:avLst/>
            <a:gdLst/>
            <a:ahLst/>
            <a:cxnLst/>
            <a:rect r="r" b="b" t="t" l="l"/>
            <a:pathLst>
              <a:path h="1628775" w="1628775">
                <a:moveTo>
                  <a:pt x="0" y="0"/>
                </a:moveTo>
                <a:lnTo>
                  <a:pt x="1628775" y="0"/>
                </a:lnTo>
                <a:lnTo>
                  <a:pt x="1628775" y="1628775"/>
                </a:lnTo>
                <a:lnTo>
                  <a:pt x="0" y="1628775"/>
                </a:lnTo>
                <a:lnTo>
                  <a:pt x="0" y="0"/>
                </a:lnTo>
                <a:close/>
              </a:path>
            </a:pathLst>
          </a:custGeom>
          <a:blipFill>
            <a:blip r:embed="rId3"/>
            <a:stretch>
              <a:fillRect l="0" t="0" r="0" b="0"/>
            </a:stretch>
          </a:blipFill>
        </p:spPr>
      </p:sp>
      <p:sp>
        <p:nvSpPr>
          <p:cNvPr name="Freeform 7" id="7"/>
          <p:cNvSpPr/>
          <p:nvPr/>
        </p:nvSpPr>
        <p:spPr>
          <a:xfrm flipH="true" flipV="false" rot="0">
            <a:off x="16552500" y="7306913"/>
            <a:ext cx="555524" cy="558571"/>
          </a:xfrm>
          <a:custGeom>
            <a:avLst/>
            <a:gdLst/>
            <a:ahLst/>
            <a:cxnLst/>
            <a:rect r="r" b="b" t="t" l="l"/>
            <a:pathLst>
              <a:path h="558571" w="555524">
                <a:moveTo>
                  <a:pt x="555524" y="0"/>
                </a:moveTo>
                <a:lnTo>
                  <a:pt x="0" y="0"/>
                </a:lnTo>
                <a:lnTo>
                  <a:pt x="0" y="558571"/>
                </a:lnTo>
                <a:lnTo>
                  <a:pt x="555524" y="558571"/>
                </a:lnTo>
                <a:lnTo>
                  <a:pt x="55552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105700" y="7306913"/>
            <a:ext cx="555524" cy="558571"/>
          </a:xfrm>
          <a:custGeom>
            <a:avLst/>
            <a:gdLst/>
            <a:ahLst/>
            <a:cxnLst/>
            <a:rect r="r" b="b" t="t" l="l"/>
            <a:pathLst>
              <a:path h="558571" w="555524">
                <a:moveTo>
                  <a:pt x="555523" y="0"/>
                </a:moveTo>
                <a:lnTo>
                  <a:pt x="0" y="0"/>
                </a:lnTo>
                <a:lnTo>
                  <a:pt x="0" y="558571"/>
                </a:lnTo>
                <a:lnTo>
                  <a:pt x="555523" y="558571"/>
                </a:lnTo>
                <a:lnTo>
                  <a:pt x="5555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557346" y="2778932"/>
            <a:ext cx="6651240" cy="2364568"/>
            <a:chOff x="0" y="0"/>
            <a:chExt cx="8868320" cy="3152757"/>
          </a:xfrm>
        </p:grpSpPr>
        <p:grpSp>
          <p:nvGrpSpPr>
            <p:cNvPr name="Group 10" id="10"/>
            <p:cNvGrpSpPr/>
            <p:nvPr/>
          </p:nvGrpSpPr>
          <p:grpSpPr>
            <a:xfrm rot="0">
              <a:off x="0" y="0"/>
              <a:ext cx="6395862" cy="811788"/>
              <a:chOff x="0" y="0"/>
              <a:chExt cx="3201916" cy="406400"/>
            </a:xfrm>
          </p:grpSpPr>
          <p:sp>
            <p:nvSpPr>
              <p:cNvPr name="Freeform 11" id="11"/>
              <p:cNvSpPr/>
              <p:nvPr/>
            </p:nvSpPr>
            <p:spPr>
              <a:xfrm flipH="false" flipV="false" rot="0">
                <a:off x="0" y="0"/>
                <a:ext cx="3201916" cy="406400"/>
              </a:xfrm>
              <a:custGeom>
                <a:avLst/>
                <a:gdLst/>
                <a:ahLst/>
                <a:cxnLst/>
                <a:rect r="r" b="b" t="t" l="l"/>
                <a:pathLst>
                  <a:path h="406400" w="3201916">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12" id="12"/>
              <p:cNvSpPr txBox="true"/>
              <p:nvPr/>
            </p:nvSpPr>
            <p:spPr>
              <a:xfrm>
                <a:off x="0" y="47625"/>
                <a:ext cx="3201916" cy="358775"/>
              </a:xfrm>
              <a:prstGeom prst="rect">
                <a:avLst/>
              </a:prstGeom>
            </p:spPr>
            <p:txBody>
              <a:bodyPr anchor="ctr" rtlCol="false" tIns="50800" lIns="50800" bIns="50800" rIns="50800"/>
              <a:lstStyle/>
              <a:p>
                <a:pPr algn="ctr">
                  <a:lnSpc>
                    <a:spcPts val="2425"/>
                  </a:lnSpc>
                </a:pPr>
              </a:p>
            </p:txBody>
          </p:sp>
        </p:grpSp>
        <p:sp>
          <p:nvSpPr>
            <p:cNvPr name="TextBox 13" id="13"/>
            <p:cNvSpPr txBox="true"/>
            <p:nvPr/>
          </p:nvSpPr>
          <p:spPr>
            <a:xfrm rot="0">
              <a:off x="476250" y="100068"/>
              <a:ext cx="3605485" cy="536646"/>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Gaussian Noise</a:t>
              </a:r>
            </a:p>
          </p:txBody>
        </p:sp>
        <p:sp>
          <p:nvSpPr>
            <p:cNvPr name="TextBox 14" id="14"/>
            <p:cNvSpPr txBox="true"/>
            <p:nvPr/>
          </p:nvSpPr>
          <p:spPr>
            <a:xfrm rot="0">
              <a:off x="476250" y="1205488"/>
              <a:ext cx="8392070" cy="1947269"/>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Noise berbentuk gangguan acak dengan distribusi normal, menyebabkan gambar terlihat seperti berbintik halus di seluruh area.</a:t>
              </a:r>
            </a:p>
          </p:txBody>
        </p:sp>
        <p:sp>
          <p:nvSpPr>
            <p:cNvPr name="Freeform 15" id="15"/>
            <p:cNvSpPr/>
            <p:nvPr/>
          </p:nvSpPr>
          <p:spPr>
            <a:xfrm flipH="false" flipV="false" rot="0">
              <a:off x="5503282" y="190500"/>
              <a:ext cx="427990" cy="427990"/>
            </a:xfrm>
            <a:custGeom>
              <a:avLst/>
              <a:gdLst/>
              <a:ahLst/>
              <a:cxnLst/>
              <a:rect r="r" b="b" t="t" l="l"/>
              <a:pathLst>
                <a:path h="427990" w="427990">
                  <a:moveTo>
                    <a:pt x="0" y="0"/>
                  </a:moveTo>
                  <a:lnTo>
                    <a:pt x="427990" y="0"/>
                  </a:lnTo>
                  <a:lnTo>
                    <a:pt x="427990" y="427990"/>
                  </a:lnTo>
                  <a:lnTo>
                    <a:pt x="0" y="42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true" flipV="false" rot="0">
            <a:off x="16552500" y="-593495"/>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8"/>
            <a:stretch>
              <a:fillRect l="0" t="0" r="0" b="0"/>
            </a:stretch>
          </a:blipFill>
        </p:spPr>
      </p:sp>
      <p:sp>
        <p:nvSpPr>
          <p:cNvPr name="Freeform 17" id="17"/>
          <p:cNvSpPr/>
          <p:nvPr/>
        </p:nvSpPr>
        <p:spPr>
          <a:xfrm flipH="true" flipV="false" rot="0">
            <a:off x="-697275" y="7630763"/>
            <a:ext cx="4240473" cy="4240473"/>
          </a:xfrm>
          <a:custGeom>
            <a:avLst/>
            <a:gdLst/>
            <a:ahLst/>
            <a:cxnLst/>
            <a:rect r="r" b="b" t="t" l="l"/>
            <a:pathLst>
              <a:path h="4240473" w="4240473">
                <a:moveTo>
                  <a:pt x="4240473" y="0"/>
                </a:moveTo>
                <a:lnTo>
                  <a:pt x="0" y="0"/>
                </a:lnTo>
                <a:lnTo>
                  <a:pt x="0" y="4240473"/>
                </a:lnTo>
                <a:lnTo>
                  <a:pt x="4240473" y="4240473"/>
                </a:lnTo>
                <a:lnTo>
                  <a:pt x="4240473" y="0"/>
                </a:lnTo>
                <a:close/>
              </a:path>
            </a:pathLst>
          </a:custGeom>
          <a:blipFill>
            <a:blip r:embed="rId8"/>
            <a:stretch>
              <a:fillRect l="0" t="0" r="0" b="0"/>
            </a:stretch>
          </a:blipFill>
        </p:spPr>
      </p:sp>
      <p:grpSp>
        <p:nvGrpSpPr>
          <p:cNvPr name="Group 18" id="18"/>
          <p:cNvGrpSpPr/>
          <p:nvPr/>
        </p:nvGrpSpPr>
        <p:grpSpPr>
          <a:xfrm rot="0">
            <a:off x="1557346" y="5621035"/>
            <a:ext cx="4796896" cy="608841"/>
            <a:chOff x="0" y="0"/>
            <a:chExt cx="3201916" cy="406400"/>
          </a:xfrm>
        </p:grpSpPr>
        <p:sp>
          <p:nvSpPr>
            <p:cNvPr name="Freeform 19" id="19"/>
            <p:cNvSpPr/>
            <p:nvPr/>
          </p:nvSpPr>
          <p:spPr>
            <a:xfrm flipH="false" flipV="false" rot="0">
              <a:off x="0" y="0"/>
              <a:ext cx="3201916" cy="406400"/>
            </a:xfrm>
            <a:custGeom>
              <a:avLst/>
              <a:gdLst/>
              <a:ahLst/>
              <a:cxnLst/>
              <a:rect r="r" b="b" t="t" l="l"/>
              <a:pathLst>
                <a:path h="406400" w="3201916">
                  <a:moveTo>
                    <a:pt x="2998716" y="0"/>
                  </a:moveTo>
                  <a:cubicBezTo>
                    <a:pt x="3110941" y="0"/>
                    <a:pt x="3201916" y="90976"/>
                    <a:pt x="3201916" y="203200"/>
                  </a:cubicBezTo>
                  <a:cubicBezTo>
                    <a:pt x="3201916" y="315424"/>
                    <a:pt x="3110941" y="406400"/>
                    <a:pt x="299871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gradFill>
                <a:gsLst>
                  <a:gs pos="0">
                    <a:srgbClr val="92A6DD">
                      <a:alpha val="100000"/>
                    </a:srgbClr>
                  </a:gs>
                  <a:gs pos="100000">
                    <a:srgbClr val="DF96DA">
                      <a:alpha val="100000"/>
                    </a:srgbClr>
                  </a:gs>
                </a:gsLst>
                <a:lin ang="0"/>
              </a:gradFill>
              <a:prstDash val="solid"/>
              <a:miter/>
            </a:ln>
          </p:spPr>
        </p:sp>
        <p:sp>
          <p:nvSpPr>
            <p:cNvPr name="TextBox 20" id="20"/>
            <p:cNvSpPr txBox="true"/>
            <p:nvPr/>
          </p:nvSpPr>
          <p:spPr>
            <a:xfrm>
              <a:off x="0" y="47625"/>
              <a:ext cx="3201916" cy="358775"/>
            </a:xfrm>
            <a:prstGeom prst="rect">
              <a:avLst/>
            </a:prstGeom>
          </p:spPr>
          <p:txBody>
            <a:bodyPr anchor="ctr" rtlCol="false" tIns="50800" lIns="50800" bIns="50800" rIns="50800"/>
            <a:lstStyle/>
            <a:p>
              <a:pPr algn="ctr">
                <a:lnSpc>
                  <a:spcPts val="2425"/>
                </a:lnSpc>
              </a:pPr>
            </a:p>
          </p:txBody>
        </p:sp>
      </p:grpSp>
      <p:sp>
        <p:nvSpPr>
          <p:cNvPr name="TextBox 21" id="21"/>
          <p:cNvSpPr txBox="true"/>
          <p:nvPr/>
        </p:nvSpPr>
        <p:spPr>
          <a:xfrm rot="0">
            <a:off x="1914534" y="5684180"/>
            <a:ext cx="3831367" cy="414390"/>
          </a:xfrm>
          <a:prstGeom prst="rect">
            <a:avLst/>
          </a:prstGeom>
        </p:spPr>
        <p:txBody>
          <a:bodyPr anchor="t" rtlCol="false" tIns="0" lIns="0" bIns="0" rIns="0">
            <a:spAutoFit/>
          </a:bodyPr>
          <a:lstStyle/>
          <a:p>
            <a:pPr algn="l">
              <a:lnSpc>
                <a:spcPts val="3409"/>
              </a:lnSpc>
              <a:spcBef>
                <a:spcPct val="0"/>
              </a:spcBef>
            </a:pPr>
            <a:r>
              <a:rPr lang="en-US" sz="2435">
                <a:solidFill>
                  <a:srgbClr val="F6E0F5"/>
                </a:solidFill>
                <a:latin typeface="Garet"/>
                <a:ea typeface="Garet"/>
                <a:cs typeface="Garet"/>
                <a:sym typeface="Garet"/>
              </a:rPr>
              <a:t>Salt &amp; Pepper Noise</a:t>
            </a:r>
          </a:p>
        </p:txBody>
      </p:sp>
      <p:sp>
        <p:nvSpPr>
          <p:cNvPr name="Freeform 22" id="22"/>
          <p:cNvSpPr/>
          <p:nvPr/>
        </p:nvSpPr>
        <p:spPr>
          <a:xfrm flipH="false" flipV="false" rot="0">
            <a:off x="5684808" y="5763910"/>
            <a:ext cx="320992" cy="320992"/>
          </a:xfrm>
          <a:custGeom>
            <a:avLst/>
            <a:gdLst/>
            <a:ahLst/>
            <a:cxnLst/>
            <a:rect r="r" b="b" t="t" l="l"/>
            <a:pathLst>
              <a:path h="320992" w="320992">
                <a:moveTo>
                  <a:pt x="0" y="0"/>
                </a:moveTo>
                <a:lnTo>
                  <a:pt x="320992" y="0"/>
                </a:lnTo>
                <a:lnTo>
                  <a:pt x="320992" y="320993"/>
                </a:lnTo>
                <a:lnTo>
                  <a:pt x="0" y="320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8398143" y="2745604"/>
            <a:ext cx="3080333" cy="3339299"/>
          </a:xfrm>
          <a:custGeom>
            <a:avLst/>
            <a:gdLst/>
            <a:ahLst/>
            <a:cxnLst/>
            <a:rect r="r" b="b" t="t" l="l"/>
            <a:pathLst>
              <a:path h="3339299" w="3080333">
                <a:moveTo>
                  <a:pt x="0" y="0"/>
                </a:moveTo>
                <a:lnTo>
                  <a:pt x="3080332" y="0"/>
                </a:lnTo>
                <a:lnTo>
                  <a:pt x="3080332" y="3339299"/>
                </a:lnTo>
                <a:lnTo>
                  <a:pt x="0" y="3339299"/>
                </a:lnTo>
                <a:lnTo>
                  <a:pt x="0" y="0"/>
                </a:lnTo>
                <a:close/>
              </a:path>
            </a:pathLst>
          </a:custGeom>
          <a:blipFill>
            <a:blip r:embed="rId9"/>
            <a:stretch>
              <a:fillRect l="0" t="0" r="0" b="0"/>
            </a:stretch>
          </a:blipFill>
        </p:spPr>
      </p:sp>
      <p:sp>
        <p:nvSpPr>
          <p:cNvPr name="Freeform 24" id="24"/>
          <p:cNvSpPr/>
          <p:nvPr/>
        </p:nvSpPr>
        <p:spPr>
          <a:xfrm flipH="false" flipV="false" rot="0">
            <a:off x="11668975" y="4980479"/>
            <a:ext cx="3889156" cy="2846702"/>
          </a:xfrm>
          <a:custGeom>
            <a:avLst/>
            <a:gdLst/>
            <a:ahLst/>
            <a:cxnLst/>
            <a:rect r="r" b="b" t="t" l="l"/>
            <a:pathLst>
              <a:path h="2846702" w="3889156">
                <a:moveTo>
                  <a:pt x="0" y="0"/>
                </a:moveTo>
                <a:lnTo>
                  <a:pt x="3889157" y="0"/>
                </a:lnTo>
                <a:lnTo>
                  <a:pt x="3889157" y="2846702"/>
                </a:lnTo>
                <a:lnTo>
                  <a:pt x="0" y="2846702"/>
                </a:lnTo>
                <a:lnTo>
                  <a:pt x="0" y="0"/>
                </a:lnTo>
                <a:close/>
              </a:path>
            </a:pathLst>
          </a:custGeom>
          <a:blipFill>
            <a:blip r:embed="rId10"/>
            <a:stretch>
              <a:fillRect l="0" t="0" r="0" b="0"/>
            </a:stretch>
          </a:blipFill>
        </p:spPr>
      </p:sp>
      <p:sp>
        <p:nvSpPr>
          <p:cNvPr name="TextBox 25" id="25"/>
          <p:cNvSpPr txBox="true"/>
          <p:nvPr/>
        </p:nvSpPr>
        <p:spPr>
          <a:xfrm rot="0">
            <a:off x="5745901" y="611602"/>
            <a:ext cx="2728158" cy="1285875"/>
          </a:xfrm>
          <a:prstGeom prst="rect">
            <a:avLst/>
          </a:prstGeom>
        </p:spPr>
        <p:txBody>
          <a:bodyPr anchor="t" rtlCol="false" tIns="0" lIns="0" bIns="0" rIns="0">
            <a:spAutoFit/>
          </a:bodyPr>
          <a:lstStyle/>
          <a:p>
            <a:pPr algn="l">
              <a:lnSpc>
                <a:spcPts val="10500"/>
              </a:lnSpc>
              <a:spcBef>
                <a:spcPct val="0"/>
              </a:spcBef>
            </a:pPr>
            <a:r>
              <a:rPr lang="en-US" sz="7500" b="true">
                <a:solidFill>
                  <a:srgbClr val="F6E0F5"/>
                </a:solidFill>
                <a:latin typeface="Garet Bold"/>
                <a:ea typeface="Garet Bold"/>
                <a:cs typeface="Garet Bold"/>
                <a:sym typeface="Garet Bold"/>
              </a:rPr>
              <a:t>JENIS</a:t>
            </a:r>
          </a:p>
        </p:txBody>
      </p:sp>
      <p:sp>
        <p:nvSpPr>
          <p:cNvPr name="TextBox 26" id="26"/>
          <p:cNvSpPr txBox="true"/>
          <p:nvPr/>
        </p:nvSpPr>
        <p:spPr>
          <a:xfrm rot="0">
            <a:off x="1581827" y="1507692"/>
            <a:ext cx="2386403" cy="254536"/>
          </a:xfrm>
          <a:prstGeom prst="rect">
            <a:avLst/>
          </a:prstGeom>
        </p:spPr>
        <p:txBody>
          <a:bodyPr anchor="t" rtlCol="false" tIns="0" lIns="0" bIns="0" rIns="0">
            <a:spAutoFit/>
          </a:bodyPr>
          <a:lstStyle/>
          <a:p>
            <a:pPr algn="ctr">
              <a:lnSpc>
                <a:spcPts val="2245"/>
              </a:lnSpc>
              <a:spcBef>
                <a:spcPct val="0"/>
              </a:spcBef>
            </a:pPr>
            <a:r>
              <a:rPr lang="en-US" sz="1603">
                <a:solidFill>
                  <a:srgbClr val="F6E0F5"/>
                </a:solidFill>
                <a:latin typeface="Garet"/>
                <a:ea typeface="Garet"/>
                <a:cs typeface="Garet"/>
                <a:sym typeface="Garet"/>
              </a:rPr>
              <a:t>STUDIO SHODWE</a:t>
            </a:r>
          </a:p>
        </p:txBody>
      </p:sp>
      <p:sp>
        <p:nvSpPr>
          <p:cNvPr name="TextBox 27" id="27"/>
          <p:cNvSpPr txBox="true"/>
          <p:nvPr/>
        </p:nvSpPr>
        <p:spPr>
          <a:xfrm rot="5400000">
            <a:off x="16912965" y="5491807"/>
            <a:ext cx="1281112" cy="258455"/>
          </a:xfrm>
          <a:prstGeom prst="rect">
            <a:avLst/>
          </a:prstGeom>
        </p:spPr>
        <p:txBody>
          <a:bodyPr anchor="t" rtlCol="false" tIns="0" lIns="0" bIns="0" rIns="0">
            <a:spAutoFit/>
          </a:bodyPr>
          <a:lstStyle/>
          <a:p>
            <a:pPr algn="ctr">
              <a:lnSpc>
                <a:spcPts val="2029"/>
              </a:lnSpc>
              <a:spcBef>
                <a:spcPct val="0"/>
              </a:spcBef>
            </a:pPr>
            <a:r>
              <a:rPr lang="en-US" sz="1449">
                <a:solidFill>
                  <a:srgbClr val="FEF0E1">
                    <a:alpha val="78824"/>
                  </a:srgbClr>
                </a:solidFill>
                <a:latin typeface="Poppins"/>
                <a:ea typeface="Poppins"/>
                <a:cs typeface="Poppins"/>
                <a:sym typeface="Poppins"/>
              </a:rPr>
              <a:t>page 09</a:t>
            </a:r>
          </a:p>
        </p:txBody>
      </p:sp>
      <p:sp>
        <p:nvSpPr>
          <p:cNvPr name="TextBox 28" id="28"/>
          <p:cNvSpPr txBox="true"/>
          <p:nvPr/>
        </p:nvSpPr>
        <p:spPr>
          <a:xfrm rot="0">
            <a:off x="8398143" y="548049"/>
            <a:ext cx="3914944" cy="1368478"/>
          </a:xfrm>
          <a:prstGeom prst="rect">
            <a:avLst/>
          </a:prstGeom>
        </p:spPr>
        <p:txBody>
          <a:bodyPr anchor="t" rtlCol="false" tIns="0" lIns="0" bIns="0" rIns="0">
            <a:spAutoFit/>
          </a:bodyPr>
          <a:lstStyle/>
          <a:p>
            <a:pPr algn="ctr">
              <a:lnSpc>
                <a:spcPts val="11200"/>
              </a:lnSpc>
              <a:spcBef>
                <a:spcPct val="0"/>
              </a:spcBef>
            </a:pPr>
            <a:r>
              <a:rPr lang="en-US" b="true" sz="8000">
                <a:solidFill>
                  <a:srgbClr val="A280EC"/>
                </a:solidFill>
                <a:latin typeface="Garet Bold"/>
                <a:ea typeface="Garet Bold"/>
                <a:cs typeface="Garet Bold"/>
                <a:sym typeface="Garet Bold"/>
              </a:rPr>
              <a:t>NOISE</a:t>
            </a:r>
          </a:p>
        </p:txBody>
      </p:sp>
      <p:sp>
        <p:nvSpPr>
          <p:cNvPr name="TextBox 29" id="29"/>
          <p:cNvSpPr txBox="true"/>
          <p:nvPr/>
        </p:nvSpPr>
        <p:spPr>
          <a:xfrm rot="0">
            <a:off x="1914534" y="6515626"/>
            <a:ext cx="6294052" cy="1098448"/>
          </a:xfrm>
          <a:prstGeom prst="rect">
            <a:avLst/>
          </a:prstGeom>
        </p:spPr>
        <p:txBody>
          <a:bodyPr anchor="t" rtlCol="false" tIns="0" lIns="0" bIns="0" rIns="0">
            <a:spAutoFit/>
          </a:bodyPr>
          <a:lstStyle/>
          <a:p>
            <a:pPr algn="l">
              <a:lnSpc>
                <a:spcPts val="2989"/>
              </a:lnSpc>
              <a:spcBef>
                <a:spcPct val="0"/>
              </a:spcBef>
            </a:pPr>
            <a:r>
              <a:rPr lang="en-US" sz="2135">
                <a:solidFill>
                  <a:srgbClr val="F6E0F5"/>
                </a:solidFill>
                <a:latin typeface="Garet"/>
                <a:ea typeface="Garet"/>
                <a:cs typeface="Garet"/>
                <a:sym typeface="Garet"/>
              </a:rPr>
              <a:t>Noise berbentuk titik-titik hitam dan putih yang muncul secara acak, menyerupai butiran garam dan merica di gambar.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DAGrWSYVjB8</dc:identifier>
  <dcterms:modified xsi:type="dcterms:W3CDTF">2011-08-01T06:04:30Z</dcterms:modified>
  <cp:revision>1</cp:revision>
  <dc:title>PPT_FP_Deep Learning_Kelompok 2</dc:title>
</cp:coreProperties>
</file>